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4" r:id="rId10"/>
    <p:sldId id="270" r:id="rId11"/>
    <p:sldId id="27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1710" y="-8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D007B-33B4-472E-BB54-31F50F3A6831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7A0E6-069D-4BE2-B864-99AEDB5FDC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829EE-7E73-44C4-91C2-F80329CCFE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8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082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1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4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0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1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6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8A7AEA-00D6-4D61-8A8B-5A6F6F3393E0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00F8-D54B-47A4-960F-17BD77DC9F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6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1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068" y="1483338"/>
            <a:ext cx="9738023" cy="732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+mn-lt"/>
              </a:rPr>
              <a:t>Turistička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ponuda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 descr="svilajnac-grb-veli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94" y="2432198"/>
            <a:ext cx="2463352" cy="246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inalNovi Logo 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39" y="2432198"/>
            <a:ext cx="3673475" cy="22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53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15" y="37762"/>
            <a:ext cx="3788786" cy="248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125" y="94954"/>
            <a:ext cx="44099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Poljoprivredno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b="1" dirty="0" err="1" smtClean="0"/>
              <a:t>veterinarska</a:t>
            </a:r>
            <a:r>
              <a:rPr lang="en-US" b="1" dirty="0" smtClean="0"/>
              <a:t> </a:t>
            </a:r>
            <a:r>
              <a:rPr lang="en-US" b="1" dirty="0" err="1" smtClean="0"/>
              <a:t>škola</a:t>
            </a:r>
            <a:endParaRPr lang="sr-Latn-RS" b="1" dirty="0" smtClean="0"/>
          </a:p>
          <a:p>
            <a:endParaRPr lang="sr-Latn-RS" b="1" dirty="0"/>
          </a:p>
          <a:p>
            <a:endParaRPr lang="sr-Latn-RS" b="1" dirty="0" smtClean="0"/>
          </a:p>
          <a:p>
            <a:r>
              <a:rPr lang="sr-Latn-RS" b="1" dirty="0" smtClean="0"/>
              <a:t>Obrazovanje i uživanje ...</a:t>
            </a:r>
          </a:p>
          <a:p>
            <a:endParaRPr lang="sr-Latn-RS" b="1" dirty="0" smtClean="0"/>
          </a:p>
          <a:p>
            <a:endParaRPr lang="sr-Latn-RS" b="1" dirty="0" smtClean="0"/>
          </a:p>
          <a:p>
            <a:endParaRPr lang="sr-Latn-R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216" y="1702551"/>
            <a:ext cx="3474427" cy="4632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" y="3216782"/>
            <a:ext cx="4157784" cy="3118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826">
            <a:off x="4767121" y="2495634"/>
            <a:ext cx="2885546" cy="384399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0417380">
            <a:off x="10319805" y="5411037"/>
            <a:ext cx="1802044" cy="72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Staza zdravlja</a:t>
            </a:r>
          </a:p>
        </p:txBody>
      </p:sp>
      <p:sp>
        <p:nvSpPr>
          <p:cNvPr id="16" name="Oval 15"/>
          <p:cNvSpPr/>
          <p:nvPr/>
        </p:nvSpPr>
        <p:spPr>
          <a:xfrm rot="20417380">
            <a:off x="5900318" y="5431496"/>
            <a:ext cx="1923366" cy="72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Upoznajte</a:t>
            </a:r>
          </a:p>
          <a:p>
            <a:pPr algn="ctr"/>
            <a:r>
              <a:rPr lang="sr-Latn-RS" b="1" dirty="0" smtClean="0">
                <a:ea typeface="Yu Gothic UI Semibold" pitchFamily="34" charset="-128"/>
              </a:rPr>
              <a:t>Viktoriju</a:t>
            </a:r>
          </a:p>
        </p:txBody>
      </p:sp>
      <p:sp>
        <p:nvSpPr>
          <p:cNvPr id="17" name="Oval 16"/>
          <p:cNvSpPr/>
          <p:nvPr/>
        </p:nvSpPr>
        <p:spPr>
          <a:xfrm rot="20417380">
            <a:off x="2362720" y="5418851"/>
            <a:ext cx="1802044" cy="72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Mini </a:t>
            </a:r>
          </a:p>
          <a:p>
            <a:pPr algn="ctr"/>
            <a:r>
              <a:rPr lang="sr-Latn-RS" b="1" dirty="0" smtClean="0">
                <a:ea typeface="Yu Gothic UI Semibold" pitchFamily="34" charset="-128"/>
              </a:rPr>
              <a:t>Zoo vrt</a:t>
            </a:r>
          </a:p>
        </p:txBody>
      </p:sp>
      <p:sp>
        <p:nvSpPr>
          <p:cNvPr id="18" name="Oval 17"/>
          <p:cNvSpPr/>
          <p:nvPr/>
        </p:nvSpPr>
        <p:spPr>
          <a:xfrm rot="410122">
            <a:off x="5038736" y="1546596"/>
            <a:ext cx="1783051" cy="7290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600" b="1" dirty="0" smtClean="0">
                <a:ea typeface="Yu Gothic UI Semibold" pitchFamily="34" charset="-128"/>
              </a:rPr>
              <a:t>Dobrodošli</a:t>
            </a:r>
          </a:p>
        </p:txBody>
      </p:sp>
    </p:spTree>
    <p:extLst>
      <p:ext uri="{BB962C8B-B14F-4D97-AF65-F5344CB8AC3E}">
        <p14:creationId xmlns:p14="http://schemas.microsoft.com/office/powerpoint/2010/main" val="7709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latin typeface="+mn-lt"/>
              </a:rPr>
              <a:t>I</a:t>
            </a:r>
            <a:r>
              <a:rPr lang="en-US" b="1" dirty="0" err="1" smtClean="0">
                <a:latin typeface="+mn-lt"/>
              </a:rPr>
              <a:t>znajmljivanja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bicikala</a:t>
            </a:r>
            <a:r>
              <a:rPr lang="sr-Latn-RS" b="1" dirty="0" smtClean="0">
                <a:latin typeface="+mn-lt"/>
              </a:rPr>
              <a:t> – besplatno za turiste</a:t>
            </a:r>
            <a:endParaRPr lang="en-US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9174" y="2432395"/>
            <a:ext cx="4500705" cy="33755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6" y="1853248"/>
            <a:ext cx="6023019" cy="45172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557209">
            <a:off x="5654650" y="1772217"/>
            <a:ext cx="2873290" cy="1456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Putevima svile na dva točka...</a:t>
            </a:r>
          </a:p>
        </p:txBody>
      </p:sp>
    </p:spTree>
    <p:extLst>
      <p:ext uri="{BB962C8B-B14F-4D97-AF65-F5344CB8AC3E}">
        <p14:creationId xmlns:p14="http://schemas.microsoft.com/office/powerpoint/2010/main" val="324905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Vidimo</a:t>
            </a:r>
            <a:r>
              <a:rPr lang="en-US" b="1" dirty="0" smtClean="0">
                <a:latin typeface="+mn-lt"/>
              </a:rPr>
              <a:t> se!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+mn-lt"/>
              </a:rPr>
              <a:t>Ukoliko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imate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nekih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pitanja</a:t>
            </a:r>
            <a:r>
              <a:rPr lang="en-US" i="1" dirty="0">
                <a:latin typeface="+mn-lt"/>
              </a:rPr>
              <a:t>, </a:t>
            </a:r>
            <a:r>
              <a:rPr lang="en-US" i="1" dirty="0" err="1">
                <a:latin typeface="+mn-lt"/>
              </a:rPr>
              <a:t>stojimo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Vam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na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raspolaganju</a:t>
            </a:r>
            <a:r>
              <a:rPr lang="sr-Latn-RS" i="1" dirty="0" smtClean="0">
                <a:latin typeface="+mn-lt"/>
              </a:rPr>
              <a:t>, sa ovim i mnogim drugim ponudama za različite ciljne grupe (biologe, planinare, lovce i ribolovce, sportiste, penzionere ...)</a:t>
            </a:r>
          </a:p>
          <a:p>
            <a:pPr marL="0" indent="0">
              <a:buNone/>
            </a:pPr>
            <a:endParaRPr lang="en-US" i="1" dirty="0" smtClean="0">
              <a:latin typeface="+mn-lt"/>
            </a:endParaRPr>
          </a:p>
          <a:p>
            <a:pPr marL="0" indent="0">
              <a:buNone/>
            </a:pPr>
            <a:r>
              <a:rPr lang="sr-Latn-RS" i="1" dirty="0" smtClean="0">
                <a:latin typeface="+mn-lt"/>
              </a:rPr>
              <a:t>Kontakti</a:t>
            </a:r>
            <a:r>
              <a:rPr lang="en-US" i="1" dirty="0" smtClean="0">
                <a:latin typeface="+mn-lt"/>
              </a:rPr>
              <a:t>:</a:t>
            </a:r>
            <a:endParaRPr lang="sr-Latn-RS" i="1" dirty="0" smtClean="0">
              <a:latin typeface="+mn-lt"/>
            </a:endParaRPr>
          </a:p>
          <a:p>
            <a:pPr marL="0" indent="0">
              <a:buNone/>
            </a:pPr>
            <a:r>
              <a:rPr lang="sr-Latn-RS" i="1" dirty="0" smtClean="0">
                <a:latin typeface="+mn-lt"/>
              </a:rPr>
              <a:t>e-mail</a:t>
            </a:r>
            <a:r>
              <a:rPr lang="en-US" i="1" dirty="0" smtClean="0">
                <a:latin typeface="+mn-lt"/>
              </a:rPr>
              <a:t> </a:t>
            </a:r>
            <a:r>
              <a:rPr lang="sr-Latn-RS" i="1" u="sng" dirty="0" smtClean="0">
                <a:latin typeface="+mn-lt"/>
              </a:rPr>
              <a:t>office</a:t>
            </a:r>
            <a:r>
              <a:rPr lang="en-US" i="1" u="sng" dirty="0" smtClean="0">
                <a:latin typeface="+mn-lt"/>
              </a:rPr>
              <a:t>@prirodnjackicentar.rs</a:t>
            </a:r>
            <a:endParaRPr lang="sr-Latn-RS" i="1" dirty="0">
              <a:latin typeface="+mn-lt"/>
            </a:endParaRPr>
          </a:p>
          <a:p>
            <a:pPr marL="0" indent="0">
              <a:buNone/>
            </a:pPr>
            <a:r>
              <a:rPr lang="en-US" i="1" dirty="0" err="1" smtClean="0">
                <a:latin typeface="+mn-lt"/>
              </a:rPr>
              <a:t>telefon</a:t>
            </a:r>
            <a:r>
              <a:rPr lang="en-US" i="1" dirty="0" smtClean="0">
                <a:latin typeface="+mn-lt"/>
              </a:rPr>
              <a:t>: </a:t>
            </a:r>
            <a:r>
              <a:rPr lang="en-US" i="1" dirty="0">
                <a:latin typeface="+mn-lt"/>
              </a:rPr>
              <a:t>035/8814-001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sr-Latn-RS" smtClean="0">
                <a:latin typeface="+mn-lt"/>
              </a:rPr>
              <a:t>kontakt </a:t>
            </a:r>
            <a:r>
              <a:rPr lang="sr-Latn-RS" dirty="0" smtClean="0">
                <a:latin typeface="+mn-lt"/>
              </a:rPr>
              <a:t>osoba: </a:t>
            </a:r>
            <a:r>
              <a:rPr lang="en-US" dirty="0" smtClean="0">
                <a:latin typeface="+mn-lt"/>
              </a:rPr>
              <a:t>Ivana </a:t>
            </a:r>
            <a:r>
              <a:rPr lang="en-US" dirty="0" err="1" smtClean="0">
                <a:latin typeface="+mn-lt"/>
              </a:rPr>
              <a:t>Popovi</a:t>
            </a:r>
            <a:r>
              <a:rPr lang="sr-Latn-RS" dirty="0">
                <a:latin typeface="+mn-lt"/>
              </a:rPr>
              <a:t>ć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66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4449953"/>
            <a:ext cx="5291797" cy="1986016"/>
          </a:xfrm>
        </p:spPr>
        <p:txBody>
          <a:bodyPr/>
          <a:lstStyle/>
          <a:p>
            <a:r>
              <a:rPr lang="sr-Latn-RS" sz="2400" b="1" dirty="0" smtClean="0">
                <a:latin typeface="+mn-lt"/>
              </a:rPr>
              <a:t>Svilajnac je</a:t>
            </a:r>
            <a:br>
              <a:rPr lang="sr-Latn-RS" sz="2400" b="1" dirty="0" smtClean="0">
                <a:latin typeface="+mn-lt"/>
              </a:rPr>
            </a:br>
            <a:r>
              <a:rPr lang="en-US" sz="2400" b="1" dirty="0" err="1" smtClean="0">
                <a:latin typeface="+mn-lt"/>
              </a:rPr>
              <a:t>prvi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put </a:t>
            </a:r>
            <a:r>
              <a:rPr lang="en-US" sz="2400" b="1" dirty="0" err="1" smtClean="0">
                <a:latin typeface="+mn-lt"/>
              </a:rPr>
              <a:t>pom</a:t>
            </a:r>
            <a:r>
              <a:rPr lang="sr-Latn-RS" sz="2400" b="1" dirty="0" smtClean="0">
                <a:latin typeface="+mn-lt"/>
              </a:rPr>
              <a:t>enut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1467. </a:t>
            </a:r>
            <a:r>
              <a:rPr lang="en-US" sz="2400" b="1" dirty="0" smtClean="0">
                <a:latin typeface="+mn-lt"/>
              </a:rPr>
              <a:t>u </a:t>
            </a:r>
            <a:r>
              <a:rPr lang="sr-Latn-RS" sz="2400" b="1" dirty="0">
                <a:latin typeface="+mn-lt"/>
              </a:rPr>
              <a:t>jednom </a:t>
            </a:r>
            <a:r>
              <a:rPr lang="en-US" sz="2400" b="1" dirty="0" err="1">
                <a:latin typeface="+mn-lt"/>
              </a:rPr>
              <a:t>turskom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popisu</a:t>
            </a:r>
            <a:r>
              <a:rPr lang="en-US" sz="2400" b="1" dirty="0" smtClean="0">
                <a:latin typeface="+mn-lt"/>
              </a:rPr>
              <a:t>.</a:t>
            </a:r>
            <a:r>
              <a:rPr lang="sr-Latn-RS" sz="2400" b="1" dirty="0" smtClean="0">
                <a:latin typeface="+mn-lt"/>
              </a:rPr>
              <a:t/>
            </a:r>
            <a:br>
              <a:rPr lang="sr-Latn-RS" sz="2400" b="1" dirty="0" smtClean="0">
                <a:latin typeface="+mn-lt"/>
              </a:rPr>
            </a:br>
            <a:r>
              <a:rPr lang="sr-Latn-RS" sz="2400" b="1" dirty="0">
                <a:latin typeface="+mn-lt"/>
              </a:rPr>
              <a:t>I</a:t>
            </a:r>
            <a:r>
              <a:rPr lang="sr-Latn-RS" sz="2400" b="1" dirty="0" smtClean="0">
                <a:latin typeface="+mn-lt"/>
              </a:rPr>
              <a:t>me dobio po svilenoj bubi koja se  gajila na ovim prostorima.</a:t>
            </a:r>
            <a:endParaRPr lang="en-US" sz="1050" dirty="0">
              <a:latin typeface="+mn-lt"/>
            </a:endParaRPr>
          </a:p>
        </p:txBody>
      </p:sp>
      <p:pic>
        <p:nvPicPr>
          <p:cNvPr id="7" name="Picture 7" descr="pizap.com141830102756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6" y="2050992"/>
            <a:ext cx="5856514" cy="410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pizap.com14184605275311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35486" cy="410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 iki\Desktop\Nova fascikla (3)\svilajnac-g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74086" y="222069"/>
            <a:ext cx="823232" cy="823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55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2"/>
          <a:srcRect l="16125" t="23611" r="8627" b="41666"/>
          <a:stretch>
            <a:fillRect/>
          </a:stretch>
        </p:blipFill>
        <p:spPr>
          <a:xfrm>
            <a:off x="5329646" y="2115122"/>
            <a:ext cx="5878285" cy="402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04916" y="322158"/>
            <a:ext cx="994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Udaljen</a:t>
            </a:r>
            <a:r>
              <a:rPr lang="en-US" sz="2400" b="1" dirty="0" smtClean="0"/>
              <a:t> od </a:t>
            </a:r>
            <a:r>
              <a:rPr lang="en-US" sz="2400" b="1" dirty="0" err="1" smtClean="0"/>
              <a:t>Beograda</a:t>
            </a:r>
            <a:r>
              <a:rPr lang="en-US" sz="2400" b="1" dirty="0" smtClean="0"/>
              <a:t> 1</a:t>
            </a:r>
            <a:r>
              <a:rPr lang="sr-Latn-RS" sz="2400" b="1" dirty="0" smtClean="0"/>
              <a:t>11</a:t>
            </a:r>
            <a:r>
              <a:rPr lang="en-US" sz="2400" b="1" dirty="0" smtClean="0"/>
              <a:t> km</a:t>
            </a:r>
            <a:r>
              <a:rPr lang="sr-Latn-RS" sz="2400" b="1" dirty="0" smtClean="0"/>
              <a:t>, Novog Sada 202 km, Niša 141 km.</a:t>
            </a:r>
          </a:p>
          <a:p>
            <a:pPr algn="just"/>
            <a:r>
              <a:rPr lang="sr-Latn-RS" sz="2400" b="1" dirty="0" smtClean="0"/>
              <a:t>Samo </a:t>
            </a:r>
            <a:r>
              <a:rPr lang="sr-Latn-RS" sz="2400" b="1" dirty="0"/>
              <a:t>7</a:t>
            </a:r>
            <a:r>
              <a:rPr lang="sr-Latn-RS" sz="2400" b="1" dirty="0" smtClean="0"/>
              <a:t> km od auto puta E75 (isključenje kod Markovca).</a:t>
            </a:r>
            <a:endParaRPr lang="en-US" sz="2400" b="1" dirty="0"/>
          </a:p>
        </p:txBody>
      </p:sp>
      <p:pic>
        <p:nvPicPr>
          <p:cNvPr id="4098" name="Picture 2" descr="C:\Users\m iki\Desktop\Nova fascikla (3)\kompasColor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9529">
            <a:off x="10397193" y="206702"/>
            <a:ext cx="745794" cy="745794"/>
          </a:xfrm>
          <a:prstGeom prst="rect">
            <a:avLst/>
          </a:prstGeom>
          <a:noFill/>
        </p:spPr>
      </p:pic>
      <p:pic>
        <p:nvPicPr>
          <p:cNvPr id="4100" name="Picture 4" descr="C:\Users\m iki\Desktop\Nova fascikla (3)\mapasrbi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47" y="1499571"/>
            <a:ext cx="3179330" cy="427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384037" y="2949193"/>
            <a:ext cx="2233749" cy="1632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14246" y="3765621"/>
            <a:ext cx="2520462" cy="138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742" y="0"/>
            <a:ext cx="10373581" cy="1400530"/>
          </a:xfrm>
        </p:spPr>
        <p:txBody>
          <a:bodyPr/>
          <a:lstStyle/>
          <a:p>
            <a:r>
              <a:rPr lang="sr-Latn-RS" sz="4000" dirty="0" smtClean="0">
                <a:latin typeface="+mn-lt"/>
              </a:rPr>
              <a:t>Predlog ture:</a:t>
            </a:r>
            <a:br>
              <a:rPr lang="sr-Latn-RS" sz="4000" dirty="0" smtClean="0">
                <a:latin typeface="+mn-lt"/>
              </a:rPr>
            </a:br>
            <a:r>
              <a:rPr lang="sr-Latn-RS" sz="4000" dirty="0" smtClean="0">
                <a:latin typeface="+mn-lt"/>
              </a:rPr>
              <a:t>„</a:t>
            </a:r>
            <a:r>
              <a:rPr lang="en-US" sz="4000" b="1" i="1" dirty="0" err="1" smtClean="0">
                <a:latin typeface="+mn-lt"/>
              </a:rPr>
              <a:t>Putevima</a:t>
            </a:r>
            <a:r>
              <a:rPr lang="sr-Latn-RS" sz="4000" b="1" i="1" dirty="0" smtClean="0">
                <a:latin typeface="+mn-lt"/>
              </a:rPr>
              <a:t> resavske</a:t>
            </a:r>
            <a:r>
              <a:rPr lang="en-US" sz="4000" b="1" i="1" dirty="0" smtClean="0">
                <a:latin typeface="+mn-lt"/>
              </a:rPr>
              <a:t> </a:t>
            </a:r>
            <a:r>
              <a:rPr lang="en-US" sz="4000" b="1" i="1" dirty="0" err="1" smtClean="0">
                <a:latin typeface="+mn-lt"/>
              </a:rPr>
              <a:t>Svete</a:t>
            </a:r>
            <a:r>
              <a:rPr lang="en-US" sz="4000" b="1" i="1" dirty="0" smtClean="0">
                <a:latin typeface="+mn-lt"/>
              </a:rPr>
              <a:t> </a:t>
            </a:r>
            <a:r>
              <a:rPr lang="sr-Latn-RS" sz="4000" b="1" i="1" dirty="0" smtClean="0">
                <a:latin typeface="+mn-lt"/>
              </a:rPr>
              <a:t>g</a:t>
            </a:r>
            <a:r>
              <a:rPr lang="en-US" sz="4000" b="1" i="1" dirty="0" smtClean="0">
                <a:latin typeface="+mn-lt"/>
              </a:rPr>
              <a:t>ore</a:t>
            </a:r>
            <a:r>
              <a:rPr lang="sr-Latn-RS" sz="4000" b="1" dirty="0" smtClean="0">
                <a:latin typeface="+mn-lt"/>
              </a:rPr>
              <a:t>“</a:t>
            </a:r>
            <a:endParaRPr lang="en-US" sz="4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8455" y="1438767"/>
            <a:ext cx="102674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dirty="0" smtClean="0"/>
              <a:t>Dolazak u Svilajnac u 10h,</a:t>
            </a:r>
          </a:p>
          <a:p>
            <a:pPr>
              <a:buFont typeface="Arial" pitchFamily="34" charset="0"/>
              <a:buChar char="•"/>
            </a:pPr>
            <a:r>
              <a:rPr lang="sr-Latn-RS" dirty="0" smtClean="0"/>
              <a:t>10:00 – 12:30  Obilazak Miljkovog manastira,  Zlatenca i crkve brvnare (u pratnji vodiča Agencije koja organizuje putovanje ili po posebnom zahtevu u pratnji našeg vodiča),</a:t>
            </a:r>
          </a:p>
          <a:p>
            <a:r>
              <a:rPr lang="sr-Latn-RS" b="1" dirty="0" smtClean="0"/>
              <a:t>12:30 – 14:00 Obilazak Prirodnjačkog centra Srbije u Svilajncu u pratnji kustosa </a:t>
            </a:r>
            <a:endParaRPr lang="sr-Latn-RS" b="1" dirty="0" smtClean="0"/>
          </a:p>
          <a:p>
            <a:r>
              <a:rPr lang="sr-Latn-RS" b="1" dirty="0" smtClean="0"/>
              <a:t>14:00 </a:t>
            </a:r>
            <a:r>
              <a:rPr lang="sr-Latn-RS" b="1" dirty="0" smtClean="0"/>
              <a:t>– 14:30 Ručak u restoranu Prirodnjačkog centra </a:t>
            </a:r>
          </a:p>
          <a:p>
            <a:r>
              <a:rPr lang="sr-Latn-RS" dirty="0" smtClean="0"/>
              <a:t>14:30 –Slobodno vreme za individualne aktivnosti i obilazak grada, pešice ili iznajmljenim biciklama...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718455" y="3514531"/>
            <a:ext cx="957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 smtClean="0">
              <a:latin typeface="Georgia" pitchFamily="18" charset="0"/>
            </a:endParaRPr>
          </a:p>
          <a:p>
            <a:r>
              <a:rPr lang="sr-Latn-RS" i="1" dirty="0" smtClean="0"/>
              <a:t>Cena programa obuhvata</a:t>
            </a:r>
            <a:r>
              <a:rPr lang="sr-Latn-RS" dirty="0" smtClean="0"/>
              <a:t>:</a:t>
            </a:r>
          </a:p>
          <a:p>
            <a:r>
              <a:rPr lang="sr-Latn-RS" dirty="0" smtClean="0"/>
              <a:t>-</a:t>
            </a:r>
            <a:r>
              <a:rPr lang="sr-Latn-RS" b="1" dirty="0" smtClean="0"/>
              <a:t>Ulaznicu u Prirodnjački centar Srbije </a:t>
            </a:r>
          </a:p>
          <a:p>
            <a:r>
              <a:rPr lang="sr-Latn-RS" dirty="0" smtClean="0"/>
              <a:t>-Usluge vodiča u Prirodnjačkom centru</a:t>
            </a:r>
          </a:p>
          <a:p>
            <a:r>
              <a:rPr lang="sr-Latn-RS" i="1" dirty="0" smtClean="0"/>
              <a:t>Cena programa ne obuhvata:</a:t>
            </a:r>
          </a:p>
          <a:p>
            <a:r>
              <a:rPr lang="sr-Latn-RS" dirty="0" smtClean="0"/>
              <a:t>-Usluge vodiča Agencije</a:t>
            </a:r>
          </a:p>
          <a:p>
            <a:r>
              <a:rPr lang="sr-Latn-RS" dirty="0" smtClean="0"/>
              <a:t>-Prevoz na relacijama navedenim u programu</a:t>
            </a:r>
          </a:p>
          <a:p>
            <a:r>
              <a:rPr lang="sr-Latn-RS" dirty="0" smtClean="0"/>
              <a:t>-Ručak</a:t>
            </a:r>
          </a:p>
          <a:p>
            <a:r>
              <a:rPr lang="sr-Latn-RS" dirty="0" smtClean="0"/>
              <a:t>*</a:t>
            </a:r>
            <a:r>
              <a:rPr lang="sr-Latn-RS" sz="1600" i="1" dirty="0" smtClean="0"/>
              <a:t>Napomena: </a:t>
            </a:r>
            <a:r>
              <a:rPr lang="sr-Latn-RS" sz="1600" dirty="0" smtClean="0"/>
              <a:t>Cena ručka zavisi od odabranog paketa.</a:t>
            </a:r>
          </a:p>
          <a:p>
            <a:r>
              <a:rPr lang="sr-Latn-RS" sz="1600" dirty="0"/>
              <a:t> </a:t>
            </a:r>
            <a:r>
              <a:rPr lang="sr-Latn-RS" sz="1600" dirty="0" smtClean="0"/>
              <a:t>                        Cena ulaznice važi za grupe preko 20 posetilaca.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0615" y="3787055"/>
            <a:ext cx="257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b="1" dirty="0" smtClean="0">
              <a:latin typeface="Georgia" pitchFamily="18" charset="0"/>
            </a:endParaRPr>
          </a:p>
          <a:p>
            <a:r>
              <a:rPr lang="sr-Latn-RS" b="1" dirty="0" smtClean="0">
                <a:latin typeface="Century Gothic" panose="020B0502020202020204" pitchFamily="34" charset="0"/>
              </a:rPr>
              <a:t>Cena: 300,00 din.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8087584" y="3792640"/>
            <a:ext cx="2808514" cy="10372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 iki\Desktop\Nova fascikla (3)\00zlatenac2qy7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212540" y="3621796"/>
            <a:ext cx="5979460" cy="3236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>
                <a:latin typeface="Georgia" pitchFamily="18" charset="0"/>
              </a:rPr>
              <a:t>.</a:t>
            </a:r>
            <a:endParaRPr lang="sr-Latn-RS" dirty="0"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Miljkov manastir 2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225988" y="-1"/>
            <a:ext cx="5966013" cy="3644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m iki\Desktop\Nova fascikla (3)\28116578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-1" y="3631474"/>
            <a:ext cx="6252883" cy="3226526"/>
          </a:xfrm>
          <a:prstGeom prst="rect">
            <a:avLst/>
          </a:prstGeom>
          <a:noFill/>
        </p:spPr>
      </p:pic>
      <p:pic>
        <p:nvPicPr>
          <p:cNvPr id="1029" name="Picture 5" descr="C:\Users\m iki\Desktop\Nova fascikla (3)\Zlatenac-crkva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447" y="6913"/>
            <a:ext cx="6239435" cy="363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 rot="21394370">
            <a:off x="5396237" y="100385"/>
            <a:ext cx="3407792" cy="1648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latin typeface="Yu Gothic UI Semibold" pitchFamily="34" charset="-128"/>
                <a:ea typeface="Yu Gothic UI Semibold" pitchFamily="34" charset="-128"/>
              </a:rPr>
              <a:t>„</a:t>
            </a:r>
            <a:r>
              <a:rPr lang="sr-Latn-RS" b="1" dirty="0" smtClean="0">
                <a:ea typeface="Yu Gothic UI Semibold" pitchFamily="34" charset="-128"/>
              </a:rPr>
              <a:t>Kakve su ti misli takav ti je život“</a:t>
            </a:r>
          </a:p>
          <a:p>
            <a:pPr algn="ctr"/>
            <a:r>
              <a:rPr lang="sr-Latn-RS" b="1" dirty="0" smtClean="0">
                <a:ea typeface="Yu Gothic UI Semibold" pitchFamily="34" charset="-128"/>
              </a:rPr>
              <a:t>Otac Tadej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52464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manastir Zlatenac</a:t>
            </a:r>
            <a:endParaRPr lang="sr-Latn-R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52574" y="3785173"/>
            <a:ext cx="2637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       manastir Zlatenac</a:t>
            </a:r>
            <a:endParaRPr lang="sr-Latn-R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070124" y="380945"/>
            <a:ext cx="20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Miljkov manastir</a:t>
            </a:r>
            <a:endParaRPr lang="sr-Latn-RS" b="1" dirty="0"/>
          </a:p>
        </p:txBody>
      </p:sp>
      <p:sp>
        <p:nvSpPr>
          <p:cNvPr id="7" name="Rectangle 6"/>
          <p:cNvSpPr/>
          <p:nvPr/>
        </p:nvSpPr>
        <p:spPr>
          <a:xfrm>
            <a:off x="13447" y="6337886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Miljkov manastir</a:t>
            </a:r>
          </a:p>
        </p:txBody>
      </p:sp>
    </p:spTree>
    <p:extLst>
      <p:ext uri="{BB962C8B-B14F-4D97-AF65-F5344CB8AC3E}">
        <p14:creationId xmlns:p14="http://schemas.microsoft.com/office/powerpoint/2010/main" val="131385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n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89566"/>
            <a:ext cx="12192000" cy="216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inosville_Logo.pn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10156951" y="0"/>
            <a:ext cx="1358797" cy="99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m iki\Desktop\Nova fascikla (3)\Tan2015-12-23_145656909_2_62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146275"/>
            <a:ext cx="5334000" cy="354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289076" y="169817"/>
            <a:ext cx="2782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 smtClean="0"/>
              <a:t>Prirodnjački centar Srbije Svilajnac</a:t>
            </a:r>
            <a:endParaRPr lang="en-US" sz="2000" b="1" dirty="0"/>
          </a:p>
        </p:txBody>
      </p:sp>
      <p:pic>
        <p:nvPicPr>
          <p:cNvPr id="2052" name="Picture 4" descr="C:\Users\m iki\Desktop\image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-1"/>
            <a:ext cx="6965577" cy="469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 rot="21394370">
            <a:off x="4716299" y="3746262"/>
            <a:ext cx="3407792" cy="16480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Prošlost ima svetlu budućnost.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743" y="215153"/>
            <a:ext cx="2279969" cy="1400530"/>
          </a:xfrm>
        </p:spPr>
        <p:txBody>
          <a:bodyPr/>
          <a:lstStyle/>
          <a:p>
            <a:pPr algn="ctr"/>
            <a:r>
              <a:rPr lang="sr-Latn-RS" sz="1600" b="1" dirty="0" smtClean="0">
                <a:latin typeface="+mn-lt"/>
              </a:rPr>
              <a:t>Prirodnjački centar Srbije Svilajnac</a:t>
            </a:r>
            <a:endParaRPr lang="en-US" sz="16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82" y="2198452"/>
            <a:ext cx="4128818" cy="2568669"/>
          </a:xfrm>
        </p:spPr>
      </p:pic>
      <p:pic>
        <p:nvPicPr>
          <p:cNvPr id="7170" name="Picture 2" descr="C:\Users\m iki\Desktop\Nova fascikla (3)\logo-PC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3307" y="0"/>
            <a:ext cx="2028693" cy="1169894"/>
          </a:xfrm>
          <a:prstGeom prst="rect">
            <a:avLst/>
          </a:prstGeom>
          <a:noFill/>
        </p:spPr>
      </p:pic>
      <p:pic>
        <p:nvPicPr>
          <p:cNvPr id="7171" name="Picture 3" descr="C:\Users\m iki\Desktop\Nova fascikla (3)\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45659"/>
            <a:ext cx="3867393" cy="247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C:\Users\m iki\Desktop\Nova fascikla (3)\14543923_1851951851703853_8013115263866528003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655" y="2224615"/>
            <a:ext cx="4223528" cy="246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C:\Users\m iki\Desktop\Nova fascikla (3)\17630118_1960640254168345_914201728366789978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0"/>
            <a:ext cx="3913095" cy="225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ino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89566"/>
            <a:ext cx="12192000" cy="216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C:\Users\m iki\Desktop\image1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67393" y="-34491"/>
            <a:ext cx="4235823" cy="2259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 rot="21394370">
            <a:off x="6200114" y="3835964"/>
            <a:ext cx="2873290" cy="1456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Putevima svile kroz nauku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1940" y="1821698"/>
            <a:ext cx="290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Geodiverzitet Srbije</a:t>
            </a:r>
            <a:r>
              <a:rPr lang="sr-Latn-RS" dirty="0" smtClean="0"/>
              <a:t>	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5545016" y="1821698"/>
            <a:ext cx="292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Geološki vremeplov	</a:t>
            </a:r>
            <a:endParaRPr lang="sr-Latn-R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4032" y="4325815"/>
            <a:ext cx="256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Skeleti dinosaurusa</a:t>
            </a:r>
            <a:endParaRPr lang="sr-Latn-R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1386" y="4048816"/>
            <a:ext cx="264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Svedoci Ledenog                 doba – mamut Kika</a:t>
            </a:r>
            <a:endParaRPr lang="sr-Latn-R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779521" y="4212048"/>
            <a:ext cx="307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/>
              <a:t>M</a:t>
            </a:r>
            <a:r>
              <a:rPr lang="sr-Latn-RS" b="1" dirty="0" smtClean="0"/>
              <a:t>ultimedijalna sala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708212"/>
            <a:ext cx="5566430" cy="1400530"/>
          </a:xfrm>
        </p:spPr>
        <p:txBody>
          <a:bodyPr/>
          <a:lstStyle/>
          <a:p>
            <a:r>
              <a:rPr lang="sr-Latn-RS" sz="3600" b="1" dirty="0" smtClean="0">
                <a:latin typeface="+mn-lt"/>
              </a:rPr>
              <a:t>Kuća Stevana Sinđelića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Picture 3" descr="Kuca Stevana Sindje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4224"/>
            <a:ext cx="6683188" cy="399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m iki\Desktop\Nova fascikla (3)\kuca_stevana_sindjelica_u_grabov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306" y="17028"/>
            <a:ext cx="6046694" cy="4439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831109" y="4733364"/>
            <a:ext cx="4894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Kuća</a:t>
            </a:r>
            <a:r>
              <a:rPr lang="sr-Latn-RS" b="1" dirty="0"/>
              <a:t> </a:t>
            </a:r>
            <a:r>
              <a:rPr lang="sr-Latn-RS" b="1" dirty="0" smtClean="0"/>
              <a:t>je </a:t>
            </a:r>
            <a:r>
              <a:rPr lang="en-US" b="1" dirty="0" err="1" smtClean="0"/>
              <a:t>retko</a:t>
            </a:r>
            <a:r>
              <a:rPr lang="en-US" b="1" dirty="0" smtClean="0"/>
              <a:t> </a:t>
            </a:r>
            <a:r>
              <a:rPr lang="en-US" b="1" dirty="0" err="1" smtClean="0"/>
              <a:t>očuva</a:t>
            </a:r>
            <a:r>
              <a:rPr lang="sr-Latn-RS" b="1" dirty="0" smtClean="0"/>
              <a:t>n</a:t>
            </a:r>
            <a:r>
              <a:rPr lang="en-US" b="1" dirty="0" smtClean="0"/>
              <a:t> primer</a:t>
            </a:r>
            <a:r>
              <a:rPr lang="sr-Latn-RS" b="1" dirty="0" smtClean="0"/>
              <a:t>a</a:t>
            </a:r>
            <a:r>
              <a:rPr lang="en-US" b="1" dirty="0" smtClean="0"/>
              <a:t>k </a:t>
            </a:r>
            <a:r>
              <a:rPr lang="en-US" b="1" dirty="0" err="1" smtClean="0"/>
              <a:t>narodnog</a:t>
            </a:r>
            <a:r>
              <a:rPr lang="en-US" b="1" dirty="0" smtClean="0"/>
              <a:t> </a:t>
            </a:r>
            <a:r>
              <a:rPr lang="en-US" b="1" dirty="0" err="1" smtClean="0"/>
              <a:t>graditeljstva</a:t>
            </a:r>
            <a:r>
              <a:rPr lang="sr-Latn-RS" b="1" dirty="0" smtClean="0"/>
              <a:t>...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522253">
            <a:off x="6071124" y="2790762"/>
            <a:ext cx="2873290" cy="1456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Tragovima vojvode kroz istoriju i tradiciju.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173" y="72745"/>
            <a:ext cx="4592095" cy="905819"/>
          </a:xfrm>
        </p:spPr>
        <p:txBody>
          <a:bodyPr/>
          <a:lstStyle/>
          <a:p>
            <a:r>
              <a:rPr lang="sr-Latn-RS" b="1" dirty="0" smtClean="0">
                <a:latin typeface="+mn-lt"/>
              </a:rPr>
              <a:t>Šetnja </a:t>
            </a:r>
            <a:r>
              <a:rPr lang="en-US" b="1" dirty="0" err="1" smtClean="0">
                <a:latin typeface="+mn-lt"/>
              </a:rPr>
              <a:t>gradom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 descr="dom kul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8871">
            <a:off x="7797908" y="594456"/>
            <a:ext cx="3926080" cy="250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rkva3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95" y="3635664"/>
            <a:ext cx="3043647" cy="292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Biblioteka1.jpg"/>
          <p:cNvPicPr/>
          <p:nvPr/>
        </p:nvPicPr>
        <p:blipFill>
          <a:blip r:embed="rId4"/>
          <a:stretch>
            <a:fillRect/>
          </a:stretch>
        </p:blipFill>
        <p:spPr>
          <a:xfrm rot="21187711">
            <a:off x="144041" y="155983"/>
            <a:ext cx="3823244" cy="263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133243">
            <a:off x="7709260" y="4846320"/>
            <a:ext cx="805543" cy="805543"/>
          </a:xfrm>
          <a:prstGeom prst="rect">
            <a:avLst/>
          </a:prstGeom>
          <a:noFill/>
        </p:spPr>
      </p:pic>
      <p:pic>
        <p:nvPicPr>
          <p:cNvPr id="12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823686">
            <a:off x="7673332" y="3243578"/>
            <a:ext cx="877399" cy="877399"/>
          </a:xfrm>
          <a:prstGeom prst="rect">
            <a:avLst/>
          </a:prstGeom>
          <a:noFill/>
        </p:spPr>
      </p:pic>
      <p:pic>
        <p:nvPicPr>
          <p:cNvPr id="13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6018226">
            <a:off x="6259285" y="3076203"/>
            <a:ext cx="781595" cy="781595"/>
          </a:xfrm>
          <a:prstGeom prst="rect">
            <a:avLst/>
          </a:prstGeom>
          <a:noFill/>
        </p:spPr>
      </p:pic>
      <p:pic>
        <p:nvPicPr>
          <p:cNvPr id="14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970116">
            <a:off x="3082823" y="2969610"/>
            <a:ext cx="694510" cy="694510"/>
          </a:xfrm>
          <a:prstGeom prst="rect">
            <a:avLst/>
          </a:prstGeom>
          <a:noFill/>
        </p:spPr>
      </p:pic>
      <p:pic>
        <p:nvPicPr>
          <p:cNvPr id="15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793590">
            <a:off x="4543065" y="3054338"/>
            <a:ext cx="775062" cy="775062"/>
          </a:xfrm>
          <a:prstGeom prst="rect">
            <a:avLst/>
          </a:prstGeom>
          <a:noFill/>
        </p:spPr>
      </p:pic>
      <p:pic>
        <p:nvPicPr>
          <p:cNvPr id="16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724424">
            <a:off x="9259388" y="5050972"/>
            <a:ext cx="805543" cy="805543"/>
          </a:xfrm>
          <a:prstGeom prst="rect">
            <a:avLst/>
          </a:prstGeom>
          <a:noFill/>
        </p:spPr>
      </p:pic>
      <p:pic>
        <p:nvPicPr>
          <p:cNvPr id="17" name="Picture 3" descr="C:\Users\m iki\AppData\Local\Microsoft\Windows\INetCache\IE\JIB7LTWJ\Footsteps_icon2.svg[1]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724424">
            <a:off x="10522131" y="5281747"/>
            <a:ext cx="805543" cy="80554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1057140">
            <a:off x="231047" y="305418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Zgrada Resavske biblioteke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 rot="241777">
            <a:off x="7928986" y="2474941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Centar za kulturu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2404" y="6113505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Crkva Sv.Nikole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 rot="20557209">
            <a:off x="4961" y="2507666"/>
            <a:ext cx="2873290" cy="1456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 smtClean="0">
                <a:ea typeface="Yu Gothic UI Semibold" pitchFamily="34" charset="-128"/>
              </a:rPr>
              <a:t>Putevima svile kroz kulturu i obrazovanje...</a:t>
            </a:r>
          </a:p>
        </p:txBody>
      </p:sp>
      <p:pic>
        <p:nvPicPr>
          <p:cNvPr id="22" name="Picture 21" descr="Mara R. 1.jpg"/>
          <p:cNvPicPr>
            <a:picLocks noChangeAspect="1"/>
          </p:cNvPicPr>
          <p:nvPr/>
        </p:nvPicPr>
        <p:blipFill>
          <a:blip r:embed="rId10"/>
          <a:srcRect t="4000"/>
          <a:stretch>
            <a:fillRect/>
          </a:stretch>
        </p:blipFill>
        <p:spPr>
          <a:xfrm>
            <a:off x="3307046" y="3838979"/>
            <a:ext cx="4402214" cy="280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88" y="4149968"/>
            <a:ext cx="3859212" cy="254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01330" y="3943776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b="1" dirty="0" smtClean="0"/>
              <a:t>Spomenik Mare Resavkinje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8547536" y="4302082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Spomenik Stevana Sinđelića</a:t>
            </a:r>
            <a:endParaRPr lang="en-US" b="1" dirty="0"/>
          </a:p>
        </p:txBody>
      </p:sp>
      <p:pic>
        <p:nvPicPr>
          <p:cNvPr id="24" name="Picture 2" descr="C:\Users\m iki\Desktop\Nova fascikla (3)\gimnazija-svilajnca-g.j..jpg"/>
          <p:cNvPicPr>
            <a:picLocks noGrp="1" noChangeAspect="1" noChangeArrowheads="1"/>
          </p:cNvPicPr>
          <p:nvPr>
            <p:ph idx="1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305143" y="911500"/>
            <a:ext cx="3366518" cy="204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01330" y="2474941"/>
            <a:ext cx="291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zgrada Gimnazije</a:t>
            </a:r>
            <a:endParaRPr lang="sr-Latn-R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1155</TotalTime>
  <Words>343</Words>
  <Application>Microsoft Office PowerPoint</Application>
  <PresentationFormat>Custom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Turistička ponuda</vt:lpstr>
      <vt:lpstr>Svilajnac je prvi put pomenut 1467. u jednom turskom popisu. Ime dobio po svilenoj bubi koja se  gajila na ovim prostorima.</vt:lpstr>
      <vt:lpstr>PowerPoint Presentation</vt:lpstr>
      <vt:lpstr>Predlog ture: „Putevima resavske Svete gore“</vt:lpstr>
      <vt:lpstr>PowerPoint Presentation</vt:lpstr>
      <vt:lpstr>PowerPoint Presentation</vt:lpstr>
      <vt:lpstr>Prirodnjački centar Srbije Svilajnac</vt:lpstr>
      <vt:lpstr>Kuća Stevana Sinđelića</vt:lpstr>
      <vt:lpstr>Šetnja gradom</vt:lpstr>
      <vt:lpstr>PowerPoint Presentation</vt:lpstr>
      <vt:lpstr>Iznajmljivanja bicikala – besplatno za turiste</vt:lpstr>
      <vt:lpstr>Vidimo se!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Turistička ponuda opštine Svilajnac</dc:title>
  <dc:creator>Katarina Srdjevic</dc:creator>
  <cp:lastModifiedBy>Komercijala</cp:lastModifiedBy>
  <cp:revision>73</cp:revision>
  <dcterms:created xsi:type="dcterms:W3CDTF">2017-06-22T09:02:09Z</dcterms:created>
  <dcterms:modified xsi:type="dcterms:W3CDTF">2022-02-14T12:56:14Z</dcterms:modified>
</cp:coreProperties>
</file>