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4"/>
  </p:notesMasterIdLst>
  <p:sldIdLst>
    <p:sldId id="257" r:id="rId4"/>
    <p:sldId id="258" r:id="rId5"/>
    <p:sldId id="259" r:id="rId6"/>
    <p:sldId id="269" r:id="rId7"/>
    <p:sldId id="270" r:id="rId8"/>
    <p:sldId id="271" r:id="rId9"/>
    <p:sldId id="264" r:id="rId10"/>
    <p:sldId id="276"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25" d="100"/>
          <a:sy n="125" d="100"/>
        </p:scale>
        <p:origin x="-122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t>2/24/2022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161391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10773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32742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69911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411965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44177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2/24/2022 10:48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75884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mailto:info@prirodnjackicentar.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milan.aritonovic@prirodnjackicentar.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5301208"/>
            <a:ext cx="8018215" cy="8640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normAutofit fontScale="92500"/>
          </a:bodyPr>
          <a:lstStyle/>
          <a:p>
            <a:pPr algn="ctr"/>
            <a:r>
              <a:rPr lang="sr-Latn-RS" sz="6000" b="1" spc="50" dirty="0" smtClean="0">
                <a:ln w="9525" cmpd="sng">
                  <a:solidFill>
                    <a:schemeClr val="accent1"/>
                  </a:solidFill>
                  <a:prstDash val="solid"/>
                </a:ln>
                <a:solidFill>
                  <a:schemeClr val="tx1"/>
                </a:solidFill>
                <a:effectLst>
                  <a:glow rad="38100">
                    <a:schemeClr val="accent1">
                      <a:alpha val="40000"/>
                    </a:schemeClr>
                  </a:glow>
                </a:effectLst>
                <a:latin typeface="Arial" panose="020B0604020202020204" pitchFamily="34" charset="0"/>
                <a:cs typeface="Arial" panose="020B0604020202020204" pitchFamily="34" charset="0"/>
              </a:rPr>
              <a:t>Organizacija događaja</a:t>
            </a:r>
            <a:endParaRPr lang="en-US" sz="6000" b="1" spc="50" dirty="0">
              <a:ln w="9525" cmpd="sng">
                <a:solidFill>
                  <a:schemeClr val="accent1"/>
                </a:solidFill>
                <a:prstDash val="solid"/>
              </a:ln>
              <a:solidFill>
                <a:schemeClr val="tx1"/>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4986">
            <a:off x="4806271" y="640011"/>
            <a:ext cx="4181692" cy="2475133"/>
          </a:xfrm>
          <a:prstGeom prst="rect">
            <a:avLst/>
          </a:prstGeom>
          <a:scene3d>
            <a:camera prst="perspectiveContrastingLeftFacing"/>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3528" y="260648"/>
            <a:ext cx="4860032" cy="36450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32656"/>
            <a:ext cx="8018215" cy="8640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sr-Latn-RS" sz="4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VIDIMO SE USKORO!</a:t>
            </a:r>
            <a:endParaRPr lang="en-U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340768"/>
            <a:ext cx="7560840" cy="5112568"/>
          </a:xfrm>
          <a:prstGeom prst="rect">
            <a:avLst/>
          </a:prstGeom>
        </p:spPr>
      </p:pic>
    </p:spTree>
    <p:extLst>
      <p:ext uri="{BB962C8B-B14F-4D97-AF65-F5344CB8AC3E}">
        <p14:creationId xmlns:p14="http://schemas.microsoft.com/office/powerpoint/2010/main" val="18491406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8"/>
            <a:ext cx="9001000" cy="1110580"/>
          </a:xfrm>
        </p:spPr>
        <p:txBody>
          <a:bodyPr/>
          <a:lstStyle/>
          <a:p>
            <a:pPr marL="68580"/>
            <a:r>
              <a:rPr lang="vi-VN" sz="3400" b="1" dirty="0">
                <a:latin typeface="Arial" panose="020B0604020202020204" pitchFamily="34" charset="0"/>
                <a:cs typeface="Arial" panose="020B0604020202020204" pitchFamily="34" charset="0"/>
              </a:rPr>
              <a:t>Pored svoje osnovne </a:t>
            </a:r>
            <a:r>
              <a:rPr lang="vi-VN" sz="3400" b="1" dirty="0" smtClean="0">
                <a:latin typeface="Arial" panose="020B0604020202020204" pitchFamily="34" charset="0"/>
                <a:cs typeface="Arial" panose="020B0604020202020204" pitchFamily="34" charset="0"/>
              </a:rPr>
              <a:t>delatnosti</a:t>
            </a:r>
            <a:r>
              <a:rPr lang="sr-Latn-RS" sz="3400" b="1" dirty="0" smtClean="0">
                <a:latin typeface="Arial" panose="020B0604020202020204" pitchFamily="34" charset="0"/>
                <a:cs typeface="Arial" panose="020B0604020202020204" pitchFamily="34" charset="0"/>
              </a:rPr>
              <a:t/>
            </a:r>
            <a:br>
              <a:rPr lang="sr-Latn-RS" sz="3400" b="1" dirty="0" smtClean="0">
                <a:latin typeface="Arial" panose="020B0604020202020204" pitchFamily="34" charset="0"/>
                <a:cs typeface="Arial" panose="020B0604020202020204" pitchFamily="34" charset="0"/>
              </a:rPr>
            </a:br>
            <a:r>
              <a:rPr lang="sr-Latn-RS" sz="3400" b="1" dirty="0" smtClean="0">
                <a:latin typeface="Arial" panose="020B0604020202020204" pitchFamily="34" charset="0"/>
                <a:cs typeface="Arial" panose="020B0604020202020204" pitchFamily="34" charset="0"/>
              </a:rPr>
              <a:t>Prirodnjački </a:t>
            </a:r>
            <a:r>
              <a:rPr lang="sr-Latn-RS" sz="3400" b="1" dirty="0">
                <a:latin typeface="Arial" panose="020B0604020202020204" pitchFamily="34" charset="0"/>
                <a:cs typeface="Arial" panose="020B0604020202020204" pitchFamily="34" charset="0"/>
              </a:rPr>
              <a:t>centar </a:t>
            </a:r>
            <a:r>
              <a:rPr lang="vi-VN" sz="3400" b="1" dirty="0">
                <a:latin typeface="Arial" panose="020B0604020202020204" pitchFamily="34" charset="0"/>
                <a:cs typeface="Arial" panose="020B0604020202020204" pitchFamily="34" charset="0"/>
              </a:rPr>
              <a:t>pruža i uslug</a:t>
            </a:r>
            <a:r>
              <a:rPr lang="sr-Latn-RS" sz="3400" b="1" dirty="0">
                <a:latin typeface="Arial" panose="020B0604020202020204" pitchFamily="34" charset="0"/>
                <a:cs typeface="Arial" panose="020B0604020202020204" pitchFamily="34" charset="0"/>
              </a:rPr>
              <a:t>u</a:t>
            </a:r>
            <a:r>
              <a:rPr lang="vi-VN" sz="3400" b="1" dirty="0">
                <a:latin typeface="Arial" panose="020B0604020202020204" pitchFamily="34" charset="0"/>
                <a:cs typeface="Arial" panose="020B0604020202020204" pitchFamily="34" charset="0"/>
              </a:rPr>
              <a:t> organizacije</a:t>
            </a:r>
            <a:r>
              <a:rPr lang="sr-Latn-RS" sz="3400" b="1" dirty="0">
                <a:latin typeface="Arial" panose="020B0604020202020204" pitchFamily="34" charset="0"/>
                <a:cs typeface="Arial" panose="020B0604020202020204" pitchFamily="34" charset="0"/>
              </a:rPr>
              <a:t>:</a:t>
            </a:r>
          </a:p>
        </p:txBody>
      </p:sp>
      <p:sp>
        <p:nvSpPr>
          <p:cNvPr id="3" name="Text Placeholder 2"/>
          <p:cNvSpPr>
            <a:spLocks noGrp="1"/>
          </p:cNvSpPr>
          <p:nvPr>
            <p:ph type="body" sz="quarter" idx="10"/>
          </p:nvPr>
        </p:nvSpPr>
        <p:spPr>
          <a:xfrm>
            <a:off x="380786" y="1772816"/>
            <a:ext cx="8382000" cy="4154984"/>
          </a:xfrm>
        </p:spPr>
        <p:txBody>
          <a:bodyPr/>
          <a:lstStyle/>
          <a:p>
            <a:r>
              <a:rPr lang="sr-Latn-RS" sz="3600" b="1" dirty="0" smtClean="0">
                <a:ln w="9525">
                  <a:solidFill>
                    <a:schemeClr val="bg1"/>
                  </a:solidFill>
                  <a:prstDash val="solid"/>
                </a:ln>
                <a:effectLst>
                  <a:outerShdw blurRad="12700" dist="38100" dir="2700000" algn="tl" rotWithShape="0">
                    <a:schemeClr val="bg1">
                      <a:lumMod val="50000"/>
                    </a:schemeClr>
                  </a:outerShdw>
                </a:effectLst>
              </a:rPr>
              <a:t>konferencija,</a:t>
            </a:r>
            <a:endParaRPr lang="en-US" sz="3600" b="1" dirty="0" smtClean="0">
              <a:ln w="9525">
                <a:solidFill>
                  <a:schemeClr val="bg1"/>
                </a:solidFill>
                <a:prstDash val="solid"/>
              </a:ln>
              <a:effectLst>
                <a:outerShdw blurRad="12700" dist="38100" dir="2700000" algn="tl" rotWithShape="0">
                  <a:schemeClr val="bg1">
                    <a:lumMod val="50000"/>
                  </a:schemeClr>
                </a:outerShdw>
              </a:effectLst>
            </a:endParaRPr>
          </a:p>
          <a:p>
            <a:r>
              <a:rPr lang="sr-Latn-RS" sz="3600" b="1" dirty="0" smtClean="0">
                <a:ln w="9525">
                  <a:solidFill>
                    <a:schemeClr val="bg1"/>
                  </a:solidFill>
                  <a:prstDash val="solid"/>
                </a:ln>
                <a:effectLst>
                  <a:outerShdw blurRad="12700" dist="38100" dir="2700000" algn="tl" rotWithShape="0">
                    <a:schemeClr val="bg1">
                      <a:lumMod val="50000"/>
                    </a:schemeClr>
                  </a:outerShdw>
                </a:effectLst>
              </a:rPr>
              <a:t>kongresa,</a:t>
            </a:r>
            <a:endParaRPr lang="en-US" sz="3600" b="1" dirty="0" smtClean="0">
              <a:ln w="9525">
                <a:solidFill>
                  <a:schemeClr val="bg1"/>
                </a:solidFill>
                <a:prstDash val="solid"/>
              </a:ln>
              <a:effectLst>
                <a:outerShdw blurRad="12700" dist="38100" dir="2700000" algn="tl" rotWithShape="0">
                  <a:schemeClr val="bg1">
                    <a:lumMod val="50000"/>
                  </a:schemeClr>
                </a:outerShdw>
              </a:effectLst>
            </a:endParaRPr>
          </a:p>
          <a:p>
            <a:r>
              <a:rPr lang="sr-Latn-RS" sz="3600" b="1" dirty="0" smtClean="0">
                <a:ln w="9525">
                  <a:solidFill>
                    <a:schemeClr val="bg1"/>
                  </a:solidFill>
                  <a:prstDash val="solid"/>
                </a:ln>
                <a:effectLst>
                  <a:outerShdw blurRad="12700" dist="38100" dir="2700000" algn="tl" rotWithShape="0">
                    <a:schemeClr val="bg1">
                      <a:lumMod val="50000"/>
                    </a:schemeClr>
                  </a:outerShdw>
                </a:effectLst>
              </a:rPr>
              <a:t>seminara,</a:t>
            </a:r>
            <a:endParaRPr lang="en-US" sz="3600" b="1" dirty="0" smtClean="0">
              <a:ln w="9525">
                <a:solidFill>
                  <a:schemeClr val="bg1"/>
                </a:solidFill>
                <a:prstDash val="solid"/>
              </a:ln>
              <a:effectLst>
                <a:outerShdw blurRad="12700" dist="38100" dir="2700000" algn="tl" rotWithShape="0">
                  <a:schemeClr val="bg1">
                    <a:lumMod val="50000"/>
                  </a:schemeClr>
                </a:outerShdw>
              </a:effectLst>
            </a:endParaRPr>
          </a:p>
          <a:p>
            <a:r>
              <a:rPr lang="sr-Latn-RS" sz="3600" b="1" dirty="0" smtClean="0">
                <a:ln w="9525">
                  <a:solidFill>
                    <a:schemeClr val="bg1"/>
                  </a:solidFill>
                  <a:prstDash val="solid"/>
                </a:ln>
                <a:effectLst>
                  <a:outerShdw blurRad="12700" dist="38100" dir="2700000" algn="tl" rotWithShape="0">
                    <a:schemeClr val="bg1">
                      <a:lumMod val="50000"/>
                    </a:schemeClr>
                  </a:outerShdw>
                </a:effectLst>
              </a:rPr>
              <a:t>simpozijuma</a:t>
            </a:r>
          </a:p>
          <a:p>
            <a:r>
              <a:rPr lang="sr-Latn-RS" sz="3600" b="1" dirty="0" smtClean="0">
                <a:ln w="9525">
                  <a:solidFill>
                    <a:schemeClr val="bg1"/>
                  </a:solidFill>
                  <a:prstDash val="solid"/>
                </a:ln>
                <a:effectLst>
                  <a:outerShdw blurRad="12700" dist="38100" dir="2700000" algn="tl" rotWithShape="0">
                    <a:schemeClr val="bg1">
                      <a:lumMod val="50000"/>
                    </a:schemeClr>
                  </a:outerShdw>
                </a:effectLst>
              </a:rPr>
              <a:t>promocija i</a:t>
            </a:r>
          </a:p>
          <a:p>
            <a:r>
              <a:rPr lang="sr-Latn-RS" sz="3600" b="1" dirty="0" smtClean="0">
                <a:ln w="9525">
                  <a:solidFill>
                    <a:schemeClr val="bg1"/>
                  </a:solidFill>
                  <a:prstDash val="solid"/>
                </a:ln>
                <a:effectLst>
                  <a:outerShdw blurRad="12700" dist="38100" dir="2700000" algn="tl" rotWithShape="0">
                    <a:schemeClr val="bg1">
                      <a:lumMod val="50000"/>
                    </a:schemeClr>
                  </a:outerShdw>
                </a:effectLst>
              </a:rPr>
              <a:t>drugih naučnih i profesionalnih skupova.</a:t>
            </a:r>
          </a:p>
          <a:p>
            <a:pPr marL="0" indent="0">
              <a:buNone/>
            </a:pPr>
            <a:endParaRPr lang="en-US" sz="3600" b="1" dirty="0" smtClean="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marL="68580" fontAlgn="base"/>
            <a:r>
              <a:rPr lang="sr-Latn-RS" sz="3400" b="1" dirty="0">
                <a:latin typeface="Arial" panose="020B0604020202020204" pitchFamily="34" charset="0"/>
                <a:cs typeface="Arial" panose="020B0604020202020204" pitchFamily="34" charset="0"/>
              </a:rPr>
              <a:t>Z</a:t>
            </a:r>
            <a:r>
              <a:rPr lang="vi-VN" sz="3400" b="1" dirty="0">
                <a:latin typeface="Arial" panose="020B0604020202020204" pitchFamily="34" charset="0"/>
                <a:cs typeface="Arial" panose="020B0604020202020204" pitchFamily="34" charset="0"/>
              </a:rPr>
              <a:t>a događaje koje </a:t>
            </a:r>
            <a:r>
              <a:rPr lang="vi-VN" sz="3400" b="1" dirty="0" smtClean="0">
                <a:latin typeface="Arial" panose="020B0604020202020204" pitchFamily="34" charset="0"/>
                <a:cs typeface="Arial" panose="020B0604020202020204" pitchFamily="34" charset="0"/>
              </a:rPr>
              <a:t>organizuje</a:t>
            </a:r>
            <a:r>
              <a:rPr lang="sr-Latn-RS" sz="3400" b="1" dirty="0" smtClean="0">
                <a:latin typeface="Arial" panose="020B0604020202020204" pitchFamily="34" charset="0"/>
                <a:cs typeface="Arial" panose="020B0604020202020204" pitchFamily="34" charset="0"/>
              </a:rPr>
              <a:t/>
            </a:r>
            <a:br>
              <a:rPr lang="sr-Latn-RS" sz="3400" b="1" dirty="0" smtClean="0">
                <a:latin typeface="Arial" panose="020B0604020202020204" pitchFamily="34" charset="0"/>
                <a:cs typeface="Arial" panose="020B0604020202020204" pitchFamily="34" charset="0"/>
              </a:rPr>
            </a:br>
            <a:r>
              <a:rPr lang="sr-Latn-RS" sz="3400" b="1" dirty="0" smtClean="0">
                <a:latin typeface="Arial" panose="020B0604020202020204" pitchFamily="34" charset="0"/>
                <a:cs typeface="Arial" panose="020B0604020202020204" pitchFamily="34" charset="0"/>
              </a:rPr>
              <a:t>Prirodnjački </a:t>
            </a:r>
            <a:r>
              <a:rPr lang="sr-Latn-RS" sz="3400" b="1" dirty="0">
                <a:latin typeface="Arial" panose="020B0604020202020204" pitchFamily="34" charset="0"/>
                <a:cs typeface="Arial" panose="020B0604020202020204" pitchFamily="34" charset="0"/>
              </a:rPr>
              <a:t>centar </a:t>
            </a:r>
            <a:r>
              <a:rPr lang="vi-VN" sz="3400" b="1" dirty="0">
                <a:latin typeface="Arial" panose="020B0604020202020204" pitchFamily="34" charset="0"/>
                <a:cs typeface="Arial" panose="020B0604020202020204" pitchFamily="34" charset="0"/>
              </a:rPr>
              <a:t>obezbeđuje:</a:t>
            </a:r>
          </a:p>
        </p:txBody>
      </p:sp>
      <p:sp>
        <p:nvSpPr>
          <p:cNvPr id="3" name="Text Placeholder 2"/>
          <p:cNvSpPr>
            <a:spLocks noGrp="1"/>
          </p:cNvSpPr>
          <p:nvPr>
            <p:ph type="body" sz="quarter" idx="10"/>
          </p:nvPr>
        </p:nvSpPr>
        <p:spPr>
          <a:xfrm>
            <a:off x="251520" y="1376356"/>
            <a:ext cx="7920880" cy="659904"/>
          </a:xfrm>
        </p:spPr>
        <p:txBody>
          <a:bodyPr>
            <a:normAutofit/>
          </a:bodyPr>
          <a:lstStyle/>
          <a:p>
            <a:pPr marL="517525" lvl="1" indent="0">
              <a:buNone/>
            </a:pPr>
            <a:r>
              <a:rPr lang="sr-Latn-RS" sz="3600" b="1" dirty="0">
                <a:ln w="9525">
                  <a:solidFill>
                    <a:schemeClr val="bg1"/>
                  </a:solidFill>
                  <a:prstDash val="solid"/>
                </a:ln>
                <a:effectLst>
                  <a:outerShdw blurRad="12700" dist="38100" dir="2700000" algn="tl" rotWithShape="0">
                    <a:schemeClr val="bg1">
                      <a:lumMod val="50000"/>
                    </a:schemeClr>
                  </a:outerShdw>
                </a:effectLst>
              </a:rPr>
              <a:t>Dve učionice kapaciteta 25 mesta</a:t>
            </a:r>
            <a:r>
              <a:rPr lang="sr-Latn-RS" sz="3600" b="1" dirty="0" smtClean="0"/>
              <a:t>.</a:t>
            </a:r>
            <a:endParaRPr lang="sr-Latn-R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36260"/>
            <a:ext cx="3976927" cy="2982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445773"/>
            <a:ext cx="4195151" cy="3146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marL="68580" fontAlgn="base"/>
            <a:r>
              <a:rPr lang="sr-Latn-RS" sz="3400" b="1" dirty="0">
                <a:latin typeface="Arial" panose="020B0604020202020204" pitchFamily="34" charset="0"/>
                <a:cs typeface="Arial" panose="020B0604020202020204" pitchFamily="34" charset="0"/>
              </a:rPr>
              <a:t>Z</a:t>
            </a:r>
            <a:r>
              <a:rPr lang="vi-VN" sz="3400" b="1" dirty="0">
                <a:latin typeface="Arial" panose="020B0604020202020204" pitchFamily="34" charset="0"/>
                <a:cs typeface="Arial" panose="020B0604020202020204" pitchFamily="34" charset="0"/>
              </a:rPr>
              <a:t>a događaje koje </a:t>
            </a:r>
            <a:r>
              <a:rPr lang="vi-VN" sz="3400" b="1" dirty="0" smtClean="0">
                <a:latin typeface="Arial" panose="020B0604020202020204" pitchFamily="34" charset="0"/>
                <a:cs typeface="Arial" panose="020B0604020202020204" pitchFamily="34" charset="0"/>
              </a:rPr>
              <a:t>organizuje</a:t>
            </a:r>
            <a:r>
              <a:rPr lang="sr-Latn-RS" sz="3400" b="1" dirty="0" smtClean="0">
                <a:latin typeface="Arial" panose="020B0604020202020204" pitchFamily="34" charset="0"/>
                <a:cs typeface="Arial" panose="020B0604020202020204" pitchFamily="34" charset="0"/>
              </a:rPr>
              <a:t/>
            </a:r>
            <a:br>
              <a:rPr lang="sr-Latn-RS" sz="3400" b="1" dirty="0" smtClean="0">
                <a:latin typeface="Arial" panose="020B0604020202020204" pitchFamily="34" charset="0"/>
                <a:cs typeface="Arial" panose="020B0604020202020204" pitchFamily="34" charset="0"/>
              </a:rPr>
            </a:br>
            <a:r>
              <a:rPr lang="sr-Latn-RS" sz="3400" b="1" dirty="0" smtClean="0">
                <a:latin typeface="Arial" panose="020B0604020202020204" pitchFamily="34" charset="0"/>
                <a:cs typeface="Arial" panose="020B0604020202020204" pitchFamily="34" charset="0"/>
              </a:rPr>
              <a:t>Prirodnjački </a:t>
            </a:r>
            <a:r>
              <a:rPr lang="sr-Latn-RS" sz="3400" b="1" dirty="0">
                <a:latin typeface="Arial" panose="020B0604020202020204" pitchFamily="34" charset="0"/>
                <a:cs typeface="Arial" panose="020B0604020202020204" pitchFamily="34" charset="0"/>
              </a:rPr>
              <a:t>centar </a:t>
            </a:r>
            <a:r>
              <a:rPr lang="vi-VN" sz="3400" b="1" dirty="0">
                <a:latin typeface="Arial" panose="020B0604020202020204" pitchFamily="34" charset="0"/>
                <a:cs typeface="Arial" panose="020B0604020202020204" pitchFamily="34" charset="0"/>
              </a:rPr>
              <a:t>obezbeđuje:</a:t>
            </a:r>
          </a:p>
        </p:txBody>
      </p:sp>
      <p:sp>
        <p:nvSpPr>
          <p:cNvPr id="3" name="Text Placeholder 2"/>
          <p:cNvSpPr>
            <a:spLocks noGrp="1"/>
          </p:cNvSpPr>
          <p:nvPr>
            <p:ph type="body" sz="quarter" idx="10"/>
          </p:nvPr>
        </p:nvSpPr>
        <p:spPr>
          <a:xfrm>
            <a:off x="251520" y="1376356"/>
            <a:ext cx="7920880" cy="659904"/>
          </a:xfrm>
        </p:spPr>
        <p:txBody>
          <a:bodyPr>
            <a:normAutofit/>
          </a:bodyPr>
          <a:lstStyle/>
          <a:p>
            <a:pPr marL="517525" lvl="1" indent="0">
              <a:buNone/>
            </a:pPr>
            <a:r>
              <a:rPr lang="sr-Latn-RS" sz="3600" b="1" dirty="0" smtClean="0">
                <a:ln w="9525">
                  <a:solidFill>
                    <a:schemeClr val="bg1"/>
                  </a:solidFill>
                  <a:prstDash val="solid"/>
                </a:ln>
                <a:effectLst>
                  <a:outerShdw blurRad="12700" dist="38100" dir="2700000" algn="tl" rotWithShape="0">
                    <a:schemeClr val="bg1">
                      <a:lumMod val="50000"/>
                    </a:schemeClr>
                  </a:outerShdw>
                </a:effectLst>
              </a:rPr>
              <a:t>Radnu sobu </a:t>
            </a:r>
            <a:r>
              <a:rPr lang="sr-Latn-RS" sz="3600" b="1" dirty="0">
                <a:ln w="9525">
                  <a:solidFill>
                    <a:schemeClr val="bg1"/>
                  </a:solidFill>
                  <a:prstDash val="solid"/>
                </a:ln>
                <a:effectLst>
                  <a:outerShdw blurRad="12700" dist="38100" dir="2700000" algn="tl" rotWithShape="0">
                    <a:schemeClr val="bg1">
                      <a:lumMod val="50000"/>
                    </a:schemeClr>
                  </a:outerShdw>
                </a:effectLst>
              </a:rPr>
              <a:t>kapaciteta </a:t>
            </a:r>
            <a:r>
              <a:rPr lang="sr-Latn-RS" sz="3600" b="1" dirty="0" smtClean="0">
                <a:ln w="9525">
                  <a:solidFill>
                    <a:schemeClr val="bg1"/>
                  </a:solidFill>
                  <a:prstDash val="solid"/>
                </a:ln>
                <a:effectLst>
                  <a:outerShdw blurRad="12700" dist="38100" dir="2700000" algn="tl" rotWithShape="0">
                    <a:schemeClr val="bg1">
                      <a:lumMod val="50000"/>
                    </a:schemeClr>
                  </a:outerShdw>
                </a:effectLst>
              </a:rPr>
              <a:t>10 </a:t>
            </a:r>
            <a:r>
              <a:rPr lang="sr-Latn-RS" sz="3600" b="1" dirty="0">
                <a:ln w="9525">
                  <a:solidFill>
                    <a:schemeClr val="bg1"/>
                  </a:solidFill>
                  <a:prstDash val="solid"/>
                </a:ln>
                <a:effectLst>
                  <a:outerShdw blurRad="12700" dist="38100" dir="2700000" algn="tl" rotWithShape="0">
                    <a:schemeClr val="bg1">
                      <a:lumMod val="50000"/>
                    </a:schemeClr>
                  </a:outerShdw>
                </a:effectLst>
              </a:rPr>
              <a:t>mesta</a:t>
            </a:r>
            <a:r>
              <a:rPr lang="sr-Latn-RS" sz="3600" b="1" dirty="0" smtClean="0"/>
              <a:t>.</a:t>
            </a:r>
            <a:endParaRPr lang="sr-Latn-R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812" y="2036260"/>
            <a:ext cx="3384376" cy="4512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88097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marL="68580" fontAlgn="base"/>
            <a:r>
              <a:rPr lang="sr-Latn-RS" sz="3400" b="1" dirty="0">
                <a:latin typeface="Arial" panose="020B0604020202020204" pitchFamily="34" charset="0"/>
                <a:cs typeface="Arial" panose="020B0604020202020204" pitchFamily="34" charset="0"/>
              </a:rPr>
              <a:t>Z</a:t>
            </a:r>
            <a:r>
              <a:rPr lang="vi-VN" sz="3400" b="1" dirty="0">
                <a:latin typeface="Arial" panose="020B0604020202020204" pitchFamily="34" charset="0"/>
                <a:cs typeface="Arial" panose="020B0604020202020204" pitchFamily="34" charset="0"/>
              </a:rPr>
              <a:t>a događaje koje </a:t>
            </a:r>
            <a:r>
              <a:rPr lang="vi-VN" sz="3400" b="1" dirty="0" smtClean="0">
                <a:latin typeface="Arial" panose="020B0604020202020204" pitchFamily="34" charset="0"/>
                <a:cs typeface="Arial" panose="020B0604020202020204" pitchFamily="34" charset="0"/>
              </a:rPr>
              <a:t>organizuje</a:t>
            </a:r>
            <a:r>
              <a:rPr lang="sr-Latn-RS" sz="3400" b="1" dirty="0" smtClean="0">
                <a:latin typeface="Arial" panose="020B0604020202020204" pitchFamily="34" charset="0"/>
                <a:cs typeface="Arial" panose="020B0604020202020204" pitchFamily="34" charset="0"/>
              </a:rPr>
              <a:t/>
            </a:r>
            <a:br>
              <a:rPr lang="sr-Latn-RS" sz="3400" b="1" dirty="0" smtClean="0">
                <a:latin typeface="Arial" panose="020B0604020202020204" pitchFamily="34" charset="0"/>
                <a:cs typeface="Arial" panose="020B0604020202020204" pitchFamily="34" charset="0"/>
              </a:rPr>
            </a:br>
            <a:r>
              <a:rPr lang="sr-Latn-RS" sz="3400" b="1" dirty="0" smtClean="0">
                <a:latin typeface="Arial" panose="020B0604020202020204" pitchFamily="34" charset="0"/>
                <a:cs typeface="Arial" panose="020B0604020202020204" pitchFamily="34" charset="0"/>
              </a:rPr>
              <a:t>Prirodnjački </a:t>
            </a:r>
            <a:r>
              <a:rPr lang="sr-Latn-RS" sz="3400" b="1" dirty="0">
                <a:latin typeface="Arial" panose="020B0604020202020204" pitchFamily="34" charset="0"/>
                <a:cs typeface="Arial" panose="020B0604020202020204" pitchFamily="34" charset="0"/>
              </a:rPr>
              <a:t>centar </a:t>
            </a:r>
            <a:r>
              <a:rPr lang="vi-VN" sz="3400" b="1" dirty="0">
                <a:latin typeface="Arial" panose="020B0604020202020204" pitchFamily="34" charset="0"/>
                <a:cs typeface="Arial" panose="020B0604020202020204" pitchFamily="34" charset="0"/>
              </a:rPr>
              <a:t>obezbeđuje:</a:t>
            </a:r>
          </a:p>
        </p:txBody>
      </p:sp>
      <p:sp>
        <p:nvSpPr>
          <p:cNvPr id="3" name="Text Placeholder 2"/>
          <p:cNvSpPr>
            <a:spLocks noGrp="1"/>
          </p:cNvSpPr>
          <p:nvPr>
            <p:ph type="body" sz="quarter" idx="10"/>
          </p:nvPr>
        </p:nvSpPr>
        <p:spPr>
          <a:xfrm>
            <a:off x="251520" y="1376356"/>
            <a:ext cx="7920880" cy="659904"/>
          </a:xfrm>
        </p:spPr>
        <p:txBody>
          <a:bodyPr>
            <a:normAutofit fontScale="92500"/>
          </a:bodyPr>
          <a:lstStyle/>
          <a:p>
            <a:pPr marL="517525" lvl="1" indent="0">
              <a:buNone/>
            </a:pPr>
            <a:r>
              <a:rPr lang="sr-Latn-RS" sz="3600" b="1" dirty="0" smtClean="0">
                <a:ln w="9525">
                  <a:solidFill>
                    <a:schemeClr val="bg1"/>
                  </a:solidFill>
                  <a:prstDash val="solid"/>
                </a:ln>
                <a:effectLst>
                  <a:outerShdw blurRad="12700" dist="38100" dir="2700000" algn="tl" rotWithShape="0">
                    <a:schemeClr val="bg1">
                      <a:lumMod val="50000"/>
                    </a:schemeClr>
                  </a:outerShdw>
                </a:effectLst>
              </a:rPr>
              <a:t>Multimedijalnu salu kapaciteta 60 mesta</a:t>
            </a:r>
            <a:r>
              <a:rPr lang="sr-Latn-RS" sz="3600" b="1" dirty="0" smtClean="0"/>
              <a:t>.</a:t>
            </a:r>
            <a:endParaRPr lang="sr-Latn-R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36260"/>
            <a:ext cx="3976926" cy="2982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445773"/>
            <a:ext cx="4195150" cy="3146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9466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marL="68580" fontAlgn="base"/>
            <a:r>
              <a:rPr lang="sr-Latn-RS" sz="3400" b="1" dirty="0">
                <a:latin typeface="Arial" panose="020B0604020202020204" pitchFamily="34" charset="0"/>
                <a:cs typeface="Arial" panose="020B0604020202020204" pitchFamily="34" charset="0"/>
              </a:rPr>
              <a:t>Z</a:t>
            </a:r>
            <a:r>
              <a:rPr lang="vi-VN" sz="3400" b="1" dirty="0">
                <a:latin typeface="Arial" panose="020B0604020202020204" pitchFamily="34" charset="0"/>
                <a:cs typeface="Arial" panose="020B0604020202020204" pitchFamily="34" charset="0"/>
              </a:rPr>
              <a:t>a događaje koje </a:t>
            </a:r>
            <a:r>
              <a:rPr lang="vi-VN" sz="3400" b="1" dirty="0" smtClean="0">
                <a:latin typeface="Arial" panose="020B0604020202020204" pitchFamily="34" charset="0"/>
                <a:cs typeface="Arial" panose="020B0604020202020204" pitchFamily="34" charset="0"/>
              </a:rPr>
              <a:t>organizuje</a:t>
            </a:r>
            <a:r>
              <a:rPr lang="sr-Latn-RS" sz="3400" b="1" dirty="0" smtClean="0">
                <a:latin typeface="Arial" panose="020B0604020202020204" pitchFamily="34" charset="0"/>
                <a:cs typeface="Arial" panose="020B0604020202020204" pitchFamily="34" charset="0"/>
              </a:rPr>
              <a:t/>
            </a:r>
            <a:br>
              <a:rPr lang="sr-Latn-RS" sz="3400" b="1" dirty="0" smtClean="0">
                <a:latin typeface="Arial" panose="020B0604020202020204" pitchFamily="34" charset="0"/>
                <a:cs typeface="Arial" panose="020B0604020202020204" pitchFamily="34" charset="0"/>
              </a:rPr>
            </a:br>
            <a:r>
              <a:rPr lang="sr-Latn-RS" sz="3400" b="1" dirty="0" smtClean="0">
                <a:latin typeface="Arial" panose="020B0604020202020204" pitchFamily="34" charset="0"/>
                <a:cs typeface="Arial" panose="020B0604020202020204" pitchFamily="34" charset="0"/>
              </a:rPr>
              <a:t>Prirodnjački </a:t>
            </a:r>
            <a:r>
              <a:rPr lang="sr-Latn-RS" sz="3400" b="1" dirty="0">
                <a:latin typeface="Arial" panose="020B0604020202020204" pitchFamily="34" charset="0"/>
                <a:cs typeface="Arial" panose="020B0604020202020204" pitchFamily="34" charset="0"/>
              </a:rPr>
              <a:t>centar </a:t>
            </a:r>
            <a:r>
              <a:rPr lang="vi-VN" sz="3400" b="1" dirty="0">
                <a:latin typeface="Arial" panose="020B0604020202020204" pitchFamily="34" charset="0"/>
                <a:cs typeface="Arial" panose="020B0604020202020204" pitchFamily="34" charset="0"/>
              </a:rPr>
              <a:t>obezbeđuje:</a:t>
            </a:r>
          </a:p>
        </p:txBody>
      </p:sp>
      <p:sp>
        <p:nvSpPr>
          <p:cNvPr id="3" name="Text Placeholder 2"/>
          <p:cNvSpPr>
            <a:spLocks noGrp="1"/>
          </p:cNvSpPr>
          <p:nvPr>
            <p:ph type="body" sz="quarter" idx="10"/>
          </p:nvPr>
        </p:nvSpPr>
        <p:spPr>
          <a:xfrm>
            <a:off x="251520" y="1376356"/>
            <a:ext cx="8640960" cy="900516"/>
          </a:xfrm>
        </p:spPr>
        <p:txBody>
          <a:bodyPr>
            <a:normAutofit fontScale="92500" lnSpcReduction="20000"/>
          </a:bodyPr>
          <a:lstStyle/>
          <a:p>
            <a:pPr marL="517525" lvl="1" indent="0">
              <a:buNone/>
            </a:pPr>
            <a:r>
              <a:rPr lang="sr-Latn-RS" sz="3600" b="1" dirty="0" smtClean="0">
                <a:ln w="9525">
                  <a:solidFill>
                    <a:schemeClr val="bg1"/>
                  </a:solidFill>
                  <a:prstDash val="solid"/>
                </a:ln>
                <a:effectLst>
                  <a:outerShdw blurRad="12700" dist="38100" dir="2700000" algn="tl" rotWithShape="0">
                    <a:schemeClr val="bg1">
                      <a:lumMod val="50000"/>
                    </a:schemeClr>
                  </a:outerShdw>
                </a:effectLst>
              </a:rPr>
              <a:t>Ketering u prostoru kafea Prirodnjačkog centra</a:t>
            </a:r>
          </a:p>
          <a:p>
            <a:pPr marL="517525" lvl="1" indent="0">
              <a:buNone/>
            </a:pPr>
            <a:r>
              <a:rPr lang="sr-Latn-RS" sz="3600" b="1" dirty="0" smtClean="0">
                <a:ln w="9525">
                  <a:solidFill>
                    <a:schemeClr val="bg1"/>
                  </a:solidFill>
                  <a:prstDash val="solid"/>
                </a:ln>
                <a:effectLst>
                  <a:outerShdw blurRad="12700" dist="38100" dir="2700000" algn="tl" rotWithShape="0">
                    <a:schemeClr val="bg1">
                      <a:lumMod val="50000"/>
                    </a:schemeClr>
                  </a:outerShdw>
                </a:effectLst>
              </a:rPr>
              <a:t>kapaciteta 60 mesta</a:t>
            </a:r>
            <a:r>
              <a:rPr lang="sr-Latn-RS" sz="3600" b="1" dirty="0" smtClean="0"/>
              <a:t>.</a:t>
            </a:r>
            <a:endParaRPr lang="sr-Latn-R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73" y="2286321"/>
            <a:ext cx="3976926" cy="298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445773"/>
            <a:ext cx="4195150" cy="3146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33840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sr-Latn-RS" b="1" dirty="0" smtClean="0"/>
              <a:t>Dodatna ponuda</a:t>
            </a:r>
            <a:endParaRPr lang="en-US" b="1" dirty="0"/>
          </a:p>
        </p:txBody>
      </p:sp>
      <p:sp>
        <p:nvSpPr>
          <p:cNvPr id="9" name="Text Placeholder 8"/>
          <p:cNvSpPr>
            <a:spLocks noGrp="1"/>
          </p:cNvSpPr>
          <p:nvPr>
            <p:ph type="body" sz="quarter" idx="10"/>
          </p:nvPr>
        </p:nvSpPr>
        <p:spPr>
          <a:xfrm>
            <a:off x="381000" y="1052736"/>
            <a:ext cx="8511480" cy="5189113"/>
          </a:xfrm>
        </p:spPr>
        <p:txBody>
          <a:bodyPr/>
          <a:lstStyle/>
          <a:p>
            <a:pPr fontAlgn="base"/>
            <a:r>
              <a:rPr lang="sr-Latn-RS" sz="2800" b="1" dirty="0">
                <a:ln w="9525">
                  <a:solidFill>
                    <a:schemeClr val="bg1"/>
                  </a:solidFill>
                  <a:prstDash val="solid"/>
                </a:ln>
                <a:effectLst>
                  <a:outerShdw blurRad="12700" dist="38100" dir="2700000" algn="tl" rotWithShape="0">
                    <a:schemeClr val="bg1">
                      <a:lumMod val="50000"/>
                    </a:schemeClr>
                  </a:outerShdw>
                </a:effectLst>
              </a:rPr>
              <a:t>Organizovanje turističkog programa: obilazak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izložbi </a:t>
            </a:r>
            <a:r>
              <a:rPr lang="sr-Latn-RS" sz="2800" b="1" dirty="0">
                <a:ln w="9525">
                  <a:solidFill>
                    <a:schemeClr val="bg1"/>
                  </a:solidFill>
                  <a:prstDash val="solid"/>
                </a:ln>
                <a:effectLst>
                  <a:outerShdw blurRad="12700" dist="38100" dir="2700000" algn="tl" rotWithShape="0">
                    <a:schemeClr val="bg1">
                      <a:lumMod val="50000"/>
                    </a:schemeClr>
                  </a:outerShdw>
                </a:effectLst>
              </a:rPr>
              <a:t>Prirodnjačkog centra, ekskurzije do obližnjih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destinacija;</a:t>
            </a:r>
          </a:p>
          <a:p>
            <a:pPr fontAlgn="base"/>
            <a:r>
              <a:rPr lang="sr-Latn-RS" sz="2800" b="1" dirty="0" smtClean="0">
                <a:ln w="9525">
                  <a:solidFill>
                    <a:schemeClr val="bg1"/>
                  </a:solidFill>
                  <a:prstDash val="solid"/>
                </a:ln>
                <a:effectLst>
                  <a:outerShdw blurRad="12700" dist="38100" dir="2700000" algn="tl" rotWithShape="0">
                    <a:schemeClr val="bg1">
                      <a:lumMod val="50000"/>
                    </a:schemeClr>
                  </a:outerShdw>
                </a:effectLst>
              </a:rPr>
              <a:t>Organizacija smeštaja;</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pPr fontAlgn="base"/>
            <a:r>
              <a:rPr lang="sr-Latn-RS" sz="2800" b="1" dirty="0">
                <a:ln w="9525">
                  <a:solidFill>
                    <a:schemeClr val="bg1"/>
                  </a:solidFill>
                  <a:prstDash val="solid"/>
                </a:ln>
                <a:effectLst>
                  <a:outerShdw blurRad="12700" dist="38100" dir="2700000" algn="tl" rotWithShape="0">
                    <a:schemeClr val="bg1">
                      <a:lumMod val="50000"/>
                    </a:schemeClr>
                  </a:outerShdw>
                </a:effectLst>
              </a:rPr>
              <a:t>Kulturna i društvena dešavanja (organizacija performansa, koncerta, predstava i sl</a:t>
            </a:r>
            <a:r>
              <a:rPr lang="sr-Latn-RS" sz="2800" b="1" dirty="0" smtClean="0">
                <a:ln w="9525">
                  <a:solidFill>
                    <a:schemeClr val="bg1"/>
                  </a:solidFill>
                  <a:prstDash val="solid"/>
                </a:ln>
                <a:effectLst>
                  <a:outerShdw blurRad="12700" dist="38100" dir="2700000" algn="tl" rotWithShape="0">
                    <a:schemeClr val="bg1">
                      <a:lumMod val="50000"/>
                    </a:schemeClr>
                  </a:outerShdw>
                </a:effectLst>
              </a:rPr>
              <a:t>.);</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pPr fontAlgn="base"/>
            <a:r>
              <a:rPr lang="sr-Latn-RS" sz="2800" b="1" dirty="0">
                <a:ln w="9525">
                  <a:solidFill>
                    <a:schemeClr val="bg1"/>
                  </a:solidFill>
                  <a:prstDash val="solid"/>
                </a:ln>
                <a:effectLst>
                  <a:outerShdw blurRad="12700" dist="38100" dir="2700000" algn="tl" rotWithShape="0">
                    <a:schemeClr val="bg1">
                      <a:lumMod val="50000"/>
                    </a:schemeClr>
                  </a:outerShdw>
                </a:effectLst>
              </a:rPr>
              <a:t>Organizacija koktela dobrodošlice, servis za VIP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goste;</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pPr fontAlgn="base"/>
            <a:r>
              <a:rPr lang="sr-Latn-RS" sz="2800" b="1" dirty="0">
                <a:ln w="9525">
                  <a:solidFill>
                    <a:schemeClr val="bg1"/>
                  </a:solidFill>
                  <a:prstDash val="solid"/>
                </a:ln>
                <a:effectLst>
                  <a:outerShdw blurRad="12700" dist="38100" dir="2700000" algn="tl" rotWithShape="0">
                    <a:schemeClr val="bg1">
                      <a:lumMod val="50000"/>
                    </a:schemeClr>
                  </a:outerShdw>
                </a:effectLst>
              </a:rPr>
              <a:t>Animacija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dece;</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pPr fontAlgn="base"/>
            <a:r>
              <a:rPr lang="sr-Latn-RS" sz="2800" b="1" dirty="0" smtClean="0">
                <a:ln w="9525">
                  <a:solidFill>
                    <a:schemeClr val="bg1"/>
                  </a:solidFill>
                  <a:prstDash val="solid"/>
                </a:ln>
                <a:effectLst>
                  <a:outerShdw blurRad="12700" dist="38100" dir="2700000" algn="tl" rotWithShape="0">
                    <a:schemeClr val="bg1">
                      <a:lumMod val="50000"/>
                    </a:schemeClr>
                  </a:outerShdw>
                </a:effectLst>
              </a:rPr>
              <a:t>Organizovanje </a:t>
            </a:r>
            <a:r>
              <a:rPr lang="sr-Latn-RS" sz="2800" b="1" dirty="0">
                <a:ln w="9525">
                  <a:solidFill>
                    <a:schemeClr val="bg1"/>
                  </a:solidFill>
                  <a:prstDash val="solid"/>
                </a:ln>
                <a:effectLst>
                  <a:outerShdw blurRad="12700" dist="38100" dir="2700000" algn="tl" rotWithShape="0">
                    <a:schemeClr val="bg1">
                      <a:lumMod val="50000"/>
                    </a:schemeClr>
                  </a:outerShdw>
                </a:effectLst>
              </a:rPr>
              <a:t>poklon paketa. Sadržaj: blokčić za pisanje + suvenir iz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suvenirnice;</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pPr fontAlgn="base"/>
            <a:r>
              <a:rPr lang="sr-Latn-RS" sz="2800" b="1" dirty="0">
                <a:ln w="9525">
                  <a:solidFill>
                    <a:schemeClr val="bg1"/>
                  </a:solidFill>
                  <a:prstDash val="solid"/>
                </a:ln>
                <a:effectLst>
                  <a:outerShdw blurRad="12700" dist="38100" dir="2700000" algn="tl" rotWithShape="0">
                    <a:schemeClr val="bg1">
                      <a:lumMod val="50000"/>
                    </a:schemeClr>
                  </a:outerShdw>
                </a:effectLst>
              </a:rPr>
              <a:t>Drugi posebni programi u dogovoru sa </a:t>
            </a:r>
            <a:r>
              <a:rPr lang="sr-Latn-RS" sz="2800" b="1" dirty="0" smtClean="0">
                <a:ln w="9525">
                  <a:solidFill>
                    <a:schemeClr val="bg1"/>
                  </a:solidFill>
                  <a:prstDash val="solid"/>
                </a:ln>
                <a:effectLst>
                  <a:outerShdw blurRad="12700" dist="38100" dir="2700000" algn="tl" rotWithShape="0">
                    <a:schemeClr val="bg1">
                      <a:lumMod val="50000"/>
                    </a:schemeClr>
                  </a:outerShdw>
                </a:effectLst>
              </a:rPr>
              <a:t>korisnikom.</a:t>
            </a:r>
            <a:endParaRPr lang="sr-Latn-RS" sz="2800" b="1" dirty="0">
              <a:ln w="9525">
                <a:solidFill>
                  <a:schemeClr val="bg1"/>
                </a:solidFill>
                <a:prstDash val="solid"/>
              </a:ln>
              <a:effectLst>
                <a:outerShdw blurRad="12700" dist="38100" dir="2700000" algn="tl" rotWithShape="0">
                  <a:schemeClr val="bg1">
                    <a:lumMod val="50000"/>
                  </a:schemeClr>
                </a:outerShdw>
              </a:effectLst>
            </a:endParaRPr>
          </a:p>
          <a:p>
            <a:endParaRPr lang="en-US" sz="24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3941" y="3068960"/>
            <a:ext cx="4865200" cy="3648899"/>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391" y="188640"/>
            <a:ext cx="5303111" cy="3528392"/>
          </a:xfrm>
          <a:prstGeom prst="rect">
            <a:avLst/>
          </a:prstGeom>
          <a:ln>
            <a:noFill/>
          </a:ln>
          <a:effectLst>
            <a:softEdge rad="112500"/>
          </a:effectLst>
        </p:spPr>
      </p:pic>
    </p:spTree>
    <p:extLst>
      <p:ext uri="{BB962C8B-B14F-4D97-AF65-F5344CB8AC3E}">
        <p14:creationId xmlns:p14="http://schemas.microsoft.com/office/powerpoint/2010/main" val="38249852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049" y="260648"/>
            <a:ext cx="7690113" cy="690963"/>
          </a:xfrm>
        </p:spPr>
        <p:style>
          <a:lnRef idx="0">
            <a:schemeClr val="accent4"/>
          </a:lnRef>
          <a:fillRef idx="3">
            <a:schemeClr val="accent4"/>
          </a:fillRef>
          <a:effectRef idx="3">
            <a:schemeClr val="accent4"/>
          </a:effectRef>
          <a:fontRef idx="minor">
            <a:schemeClr val="lt1"/>
          </a:fontRef>
        </p:style>
        <p:txBody>
          <a:bodyPr/>
          <a:lstStyle/>
          <a:p>
            <a:pPr algn="ctr"/>
            <a:r>
              <a:rPr lang="sr-Latn-RS" sz="4000" b="1" dirty="0" smtClean="0"/>
              <a:t>Napomene:</a:t>
            </a:r>
            <a:endParaRPr lang="en-US" sz="4000" b="1" dirty="0"/>
          </a:p>
        </p:txBody>
      </p:sp>
      <p:sp>
        <p:nvSpPr>
          <p:cNvPr id="3" name="TextBox 2"/>
          <p:cNvSpPr txBox="1"/>
          <p:nvPr/>
        </p:nvSpPr>
        <p:spPr>
          <a:xfrm>
            <a:off x="704889" y="1052736"/>
            <a:ext cx="7690113" cy="563231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Wingdings" panose="05000000000000000000" pitchFamily="2" charset="2"/>
              <a:buChar char="ü"/>
            </a:pPr>
            <a:r>
              <a:rPr lang="sr-Latn-RS" sz="2000" dirty="0"/>
              <a:t>Obezbeđen parking. </a:t>
            </a:r>
            <a:r>
              <a:rPr lang="sr-Latn-RS" sz="2000" dirty="0" smtClean="0"/>
              <a:t>Cena </a:t>
            </a:r>
            <a:r>
              <a:rPr lang="sr-Latn-RS" sz="2000" dirty="0"/>
              <a:t>parkiranja </a:t>
            </a:r>
            <a:r>
              <a:rPr lang="sr-Latn-RS" sz="2000" dirty="0" smtClean="0"/>
              <a:t>u radno vreme Centra je 35din/sat ili 140 din/dan</a:t>
            </a:r>
          </a:p>
          <a:p>
            <a:pPr marL="342900" indent="-342900">
              <a:buFont typeface="Wingdings" panose="05000000000000000000" pitchFamily="2" charset="2"/>
              <a:buChar char="ü"/>
            </a:pPr>
            <a:r>
              <a:rPr lang="sr-Latn-RS" sz="2000" dirty="0" smtClean="0"/>
              <a:t>Odlaganje </a:t>
            </a:r>
            <a:r>
              <a:rPr lang="sr-Latn-RS" sz="2000" dirty="0"/>
              <a:t>garderobe i poklona - u garderobi u centralnom holu Centra.</a:t>
            </a:r>
          </a:p>
          <a:p>
            <a:pPr marL="342900" indent="-342900">
              <a:buFont typeface="Wingdings" panose="05000000000000000000" pitchFamily="2" charset="2"/>
              <a:buChar char="ü"/>
            </a:pPr>
            <a:r>
              <a:rPr lang="sr-Latn-RS" sz="2000" dirty="0"/>
              <a:t>U Centru postoji prostor za presvlačenje beba</a:t>
            </a:r>
            <a:r>
              <a:rPr lang="sr-Latn-RS" sz="2000" dirty="0" smtClean="0"/>
              <a:t>.</a:t>
            </a:r>
          </a:p>
          <a:p>
            <a:pPr marL="342900" indent="-342900">
              <a:buFont typeface="Wingdings" panose="05000000000000000000" pitchFamily="2" charset="2"/>
              <a:buChar char="ü"/>
            </a:pPr>
            <a:endParaRPr lang="sr-Latn-RS" sz="2000" dirty="0"/>
          </a:p>
          <a:p>
            <a:pPr marL="68580" indent="0" algn="ctr">
              <a:buNone/>
            </a:pPr>
            <a:r>
              <a:rPr lang="sr-Latn-RS" sz="2000" dirty="0" smtClean="0"/>
              <a:t>Na </a:t>
            </a:r>
            <a:r>
              <a:rPr lang="sr-Latn-RS" sz="2000" dirty="0"/>
              <a:t>raspolaganju smo za sva dodatna pitanja, predloge i dogovore:</a:t>
            </a:r>
          </a:p>
          <a:p>
            <a:pPr marL="68580" indent="0" algn="ctr">
              <a:buNone/>
            </a:pPr>
            <a:endParaRPr lang="sr-Latn-RS" sz="2000" dirty="0"/>
          </a:p>
          <a:p>
            <a:pPr marL="68580" indent="0">
              <a:buNone/>
            </a:pPr>
            <a:r>
              <a:rPr lang="sr-Latn-RS" sz="2000" dirty="0"/>
              <a:t>Tel: </a:t>
            </a:r>
            <a:r>
              <a:rPr lang="sr-Latn-RS" sz="2000" dirty="0" smtClean="0"/>
              <a:t>035/8814-001 (radnim danima od 08:00 do 16:00)</a:t>
            </a:r>
          </a:p>
          <a:p>
            <a:pPr marL="68580" indent="0">
              <a:buNone/>
            </a:pPr>
            <a:r>
              <a:rPr lang="sr-Latn-RS" sz="2000" dirty="0" smtClean="0"/>
              <a:t>e-mail</a:t>
            </a:r>
            <a:r>
              <a:rPr lang="sr-Latn-RS" sz="2000" dirty="0"/>
              <a:t>: </a:t>
            </a:r>
            <a:r>
              <a:rPr lang="sr-Latn-RS" sz="2000" dirty="0" smtClean="0">
                <a:hlinkClick r:id="rId3"/>
              </a:rPr>
              <a:t>info</a:t>
            </a:r>
            <a:r>
              <a:rPr lang="en-GB" sz="2000" dirty="0" smtClean="0">
                <a:hlinkClick r:id="rId3"/>
              </a:rPr>
              <a:t>@</a:t>
            </a:r>
            <a:r>
              <a:rPr lang="sr-Latn-RS" sz="2000" dirty="0" smtClean="0">
                <a:hlinkClick r:id="rId3"/>
              </a:rPr>
              <a:t>prirodnjackicentar.rs</a:t>
            </a:r>
            <a:endParaRPr lang="sr-Latn-RS" sz="2000" dirty="0" smtClean="0"/>
          </a:p>
          <a:p>
            <a:pPr marL="68580" indent="0">
              <a:buNone/>
            </a:pPr>
            <a:endParaRPr lang="sr-Latn-RS" sz="2000" dirty="0"/>
          </a:p>
          <a:p>
            <a:pPr marL="68580" indent="0">
              <a:buNone/>
            </a:pPr>
            <a:r>
              <a:rPr lang="sr-Latn-RS" sz="2000" dirty="0"/>
              <a:t>Kontakt osoba: </a:t>
            </a:r>
            <a:r>
              <a:rPr lang="sr-Latn-RS" sz="2000" dirty="0" smtClean="0"/>
              <a:t>Ivana Popović</a:t>
            </a:r>
          </a:p>
          <a:p>
            <a:pPr marL="68580" indent="0">
              <a:buNone/>
            </a:pPr>
            <a:r>
              <a:rPr lang="sr-Latn-RS" sz="2000" dirty="0" smtClean="0"/>
              <a:t>Telefon: 064/8</a:t>
            </a:r>
            <a:r>
              <a:rPr lang="en-US" sz="2000" dirty="0" smtClean="0"/>
              <a:t>098-17</a:t>
            </a:r>
            <a:r>
              <a:rPr lang="sr-Latn-RS" sz="2000" dirty="0" smtClean="0"/>
              <a:t>7</a:t>
            </a:r>
          </a:p>
          <a:p>
            <a:pPr marL="68580" indent="0">
              <a:buNone/>
            </a:pPr>
            <a:r>
              <a:rPr lang="sr-Latn-RS" sz="2000" dirty="0" smtClean="0"/>
              <a:t>email: </a:t>
            </a:r>
            <a:r>
              <a:rPr lang="en-US" sz="2000" dirty="0" smtClean="0"/>
              <a:t>ivana.popovic@prirodnjackicentar.rs</a:t>
            </a:r>
            <a:endParaRPr lang="sr-Latn-RS" sz="2000" dirty="0" smtClean="0"/>
          </a:p>
          <a:p>
            <a:pPr marL="68580" indent="0">
              <a:buNone/>
            </a:pPr>
            <a:r>
              <a:rPr lang="sr-Latn-RS" sz="2000" dirty="0" smtClean="0"/>
              <a:t>Tehnička podrška: Milan Aritonović - rukovodilac </a:t>
            </a:r>
            <a:r>
              <a:rPr lang="sr-Latn-RS" sz="2000" dirty="0"/>
              <a:t>tehničke </a:t>
            </a:r>
            <a:r>
              <a:rPr lang="sr-Latn-RS" sz="2000" dirty="0" smtClean="0"/>
              <a:t>službe</a:t>
            </a:r>
          </a:p>
          <a:p>
            <a:pPr marL="68580" indent="0">
              <a:buNone/>
            </a:pPr>
            <a:r>
              <a:rPr lang="sr-Latn-RS" sz="2000" dirty="0" smtClean="0"/>
              <a:t>Telefon: 064/891-2925</a:t>
            </a:r>
            <a:endParaRPr lang="sr-Latn-RS" sz="2000" dirty="0"/>
          </a:p>
          <a:p>
            <a:pPr marL="68580" indent="0">
              <a:buNone/>
            </a:pPr>
            <a:r>
              <a:rPr lang="sr-Latn-RS" sz="2000" dirty="0" smtClean="0"/>
              <a:t>email: </a:t>
            </a:r>
            <a:r>
              <a:rPr lang="sr-Latn-RS" sz="2000" dirty="0" smtClean="0">
                <a:hlinkClick r:id="rId4"/>
              </a:rPr>
              <a:t>milan.aritonovic@prirodnjackicentar.rs</a:t>
            </a:r>
            <a:endParaRPr lang="sr-Latn-RS" sz="2000" dirty="0" smtClean="0"/>
          </a:p>
          <a:p>
            <a:pPr marL="68580" indent="0">
              <a:buNone/>
            </a:pPr>
            <a:endParaRPr lang="sr-Latn-RS" sz="2000" dirty="0"/>
          </a:p>
        </p:txBody>
      </p:sp>
    </p:spTree>
    <p:extLst>
      <p:ext uri="{BB962C8B-B14F-4D97-AF65-F5344CB8AC3E}">
        <p14:creationId xmlns:p14="http://schemas.microsoft.com/office/powerpoint/2010/main" val="34472701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curves design)</Template>
  <TotalTime>190</TotalTime>
  <Words>1252</Words>
  <Application>Microsoft Office PowerPoint</Application>
  <PresentationFormat>On-screen Show (4:3)</PresentationFormat>
  <Paragraphs>82</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Green Segoe 4-3 template-template_April-17-2007</vt:lpstr>
      <vt:lpstr>White with Courier font for code slides</vt:lpstr>
      <vt:lpstr>PowerPoint Presentation</vt:lpstr>
      <vt:lpstr>Pored svoje osnovne delatnosti Prirodnjački centar pruža i uslugu organizacije:</vt:lpstr>
      <vt:lpstr>Za događaje koje organizuje Prirodnjački centar obezbeđuje:</vt:lpstr>
      <vt:lpstr>Za događaje koje organizuje Prirodnjački centar obezbeđuje:</vt:lpstr>
      <vt:lpstr>Za događaje koje organizuje Prirodnjački centar obezbeđuje:</vt:lpstr>
      <vt:lpstr>Za događaje koje organizuje Prirodnjački centar obezbeđuje:</vt:lpstr>
      <vt:lpstr>Dodatna ponuda</vt:lpstr>
      <vt:lpstr>PowerPoint Presentation</vt:lpstr>
      <vt:lpstr>Napomene: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Prirodnjački centar Srbije Svilajnac</dc:title>
  <dc:creator>Arizon</dc:creator>
  <cp:keywords/>
  <cp:lastModifiedBy>Komercijala</cp:lastModifiedBy>
  <cp:revision>25</cp:revision>
  <dcterms:created xsi:type="dcterms:W3CDTF">2017-06-20T15:21:40Z</dcterms:created>
  <dcterms:modified xsi:type="dcterms:W3CDTF">2022-02-24T09:49:33Z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